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.jpe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2.jpeg" ContentType="image/jpe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3.jpeg" ContentType="image/jpe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media1.gif" ContentType="video/unknown"/>
  <Override PartName="/ppt/media/image4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1" name="Shape 5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6" name="Shape 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647700">
              <a:lnSpc>
                <a:spcPct val="100000"/>
              </a:lnSpc>
              <a:defRPr sz="1800"/>
            </a:pPr>
            <a:r>
              <a:rPr sz="1600">
                <a:latin typeface="Helvetica"/>
                <a:ea typeface="Helvetica"/>
                <a:cs typeface="Helvetica"/>
                <a:sym typeface="Helvetica"/>
              </a:rPr>
              <a:t>There is a lot here for...</a:t>
            </a:r>
            <a:endParaRPr sz="1600">
              <a:latin typeface="Helvetica"/>
              <a:ea typeface="Helvetica"/>
              <a:cs typeface="Helvetica"/>
              <a:sym typeface="Helvetica"/>
            </a:endParaRPr>
          </a:p>
          <a:p>
            <a:pPr lvl="0" defTabSz="647700">
              <a:lnSpc>
                <a:spcPct val="100000"/>
              </a:lnSpc>
              <a:defRPr sz="1800"/>
            </a:pPr>
            <a:endParaRPr sz="1600">
              <a:latin typeface="Helvetica"/>
              <a:ea typeface="Helvetica"/>
              <a:cs typeface="Helvetica"/>
              <a:sym typeface="Helvetica"/>
            </a:endParaRPr>
          </a:p>
          <a:p>
            <a:pPr lvl="0" defTabSz="647700">
              <a:lnSpc>
                <a:spcPct val="100000"/>
              </a:lnSpc>
              <a:defRPr sz="1800"/>
            </a:pPr>
            <a:r>
              <a:rPr sz="1600">
                <a:latin typeface="Helvetica"/>
                <a:ea typeface="Helvetica"/>
                <a:cs typeface="Helvetica"/>
                <a:sym typeface="Helvetica"/>
              </a:rPr>
              <a:t>devs, qa, ba and project leadership</a:t>
            </a:r>
            <a:endParaRPr sz="1600">
              <a:latin typeface="Helvetica"/>
              <a:ea typeface="Helvetica"/>
              <a:cs typeface="Helvetica"/>
              <a:sym typeface="Helvetica"/>
            </a:endParaRPr>
          </a:p>
          <a:p>
            <a:pPr lvl="0" defTabSz="647700">
              <a:lnSpc>
                <a:spcPct val="100000"/>
              </a:lnSpc>
              <a:defRPr sz="1800"/>
            </a:pPr>
            <a:endParaRPr sz="1600">
              <a:latin typeface="Helvetica"/>
              <a:ea typeface="Helvetica"/>
              <a:cs typeface="Helvetica"/>
              <a:sym typeface="Helvetica"/>
            </a:endParaRPr>
          </a:p>
          <a:p>
            <a:pPr lvl="0" defTabSz="647700">
              <a:lnSpc>
                <a:spcPct val="100000"/>
              </a:lnSpc>
              <a:defRPr sz="1800"/>
            </a:pPr>
            <a:r>
              <a:rPr sz="1600">
                <a:latin typeface="Helvetica"/>
                <a:ea typeface="Helvetica"/>
                <a:cs typeface="Helvetica"/>
                <a:sym typeface="Helvetica"/>
              </a:rPr>
              <a:t>Meant to wet your whistle.</a:t>
            </a:r>
            <a:endParaRPr sz="1600">
              <a:latin typeface="Helvetica"/>
              <a:ea typeface="Helvetica"/>
              <a:cs typeface="Helvetica"/>
              <a:sym typeface="Helvetica"/>
            </a:endParaRPr>
          </a:p>
          <a:p>
            <a:pPr lvl="0" defTabSz="647700">
              <a:lnSpc>
                <a:spcPct val="100000"/>
              </a:lnSpc>
              <a:defRPr sz="1800"/>
            </a:pPr>
            <a:endParaRPr sz="1600">
              <a:latin typeface="Helvetica"/>
              <a:ea typeface="Helvetica"/>
              <a:cs typeface="Helvetica"/>
              <a:sym typeface="Helvetica"/>
            </a:endParaRPr>
          </a:p>
          <a:p>
            <a:pPr lvl="0" defTabSz="914400">
              <a:lnSpc>
                <a:spcPct val="100000"/>
              </a:lnSpc>
              <a:buClr>
                <a:srgbClr val="000000"/>
              </a:buClr>
              <a:defRPr sz="1800"/>
            </a:pPr>
            <a:r>
              <a:rPr sz="1200">
                <a:uFill>
                  <a:solidFill/>
                </a:uFill>
                <a:latin typeface="Helvetica"/>
                <a:ea typeface="Helvetica"/>
                <a:cs typeface="Helvetica"/>
                <a:sym typeface="Helvetica"/>
              </a:rPr>
              <a:t>“WHAT IS YOUR PAIN?”</a:t>
            </a:r>
            <a:endParaRPr sz="1200">
              <a:uFill>
                <a:solidFill/>
              </a:uFill>
              <a:latin typeface="Helvetica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43" name="Shape 1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5000"/>
              </a:lnSpc>
              <a:defRPr sz="34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>
              <a:defRPr sz="1800"/>
            </a:pPr>
            <a:r>
              <a:rPr sz="3400"/>
              <a:t>THIS IS WHY I CAME UP WITH THE TITLE FOR THIS TALK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07" name="Shape 2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5000"/>
              </a:lnSpc>
              <a:defRPr sz="34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>
              <a:defRPr sz="1800"/>
            </a:pPr>
            <a:r>
              <a:rPr sz="3400"/>
              <a:t>This is our test running environment needed to get the test run down to 12 hours.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13" name="Shape 2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It must be often tested and Maintained.</a:t>
            </a:r>
            <a:endParaRPr sz="2200"/>
          </a:p>
          <a:p>
            <a:pPr lvl="0">
              <a:defRPr sz="1800"/>
            </a:pPr>
            <a:r>
              <a:rPr sz="2200"/>
              <a:t>It requires similar software development disciplines.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67" name="Shape 2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buClr>
                <a:srgbClr val="000000"/>
              </a:buClr>
              <a:defRPr sz="1200">
                <a:uFill>
                  <a:solidFill/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uFillTx/>
              </a:defRPr>
            </a:pPr>
            <a:r>
              <a:rPr sz="1200">
                <a:uFill>
                  <a:solidFill/>
                </a:uFill>
              </a:rPr>
              <a:t>BDD is how we encode the failing ACCEPTANCE test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79" name="Shape 2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beware of overconfidence in your test suite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60" name="Shape 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84200">
              <a:lnSpc>
                <a:spcPct val="100000"/>
              </a:lnSpc>
              <a:defRPr sz="1800"/>
            </a:pPr>
            <a:r>
              <a:rPr sz="1400">
                <a:latin typeface="Lucida Grande"/>
                <a:ea typeface="Lucida Grande"/>
                <a:cs typeface="Lucida Grande"/>
                <a:sym typeface="Lucida Grande"/>
              </a:rPr>
              <a:t>I used to be a tester in my first job.</a:t>
            </a:r>
            <a:endParaRPr sz="1400">
              <a:latin typeface="Lucida Grande"/>
              <a:ea typeface="Lucida Grande"/>
              <a:cs typeface="Lucida Grande"/>
              <a:sym typeface="Lucida Grande"/>
            </a:endParaRPr>
          </a:p>
          <a:p>
            <a:pPr lvl="0">
              <a:defRPr sz="1800"/>
            </a:pPr>
            <a:r>
              <a:rPr sz="2200"/>
              <a:t>I work for Centric Consulting</a:t>
            </a:r>
            <a:endParaRPr sz="2200"/>
          </a:p>
          <a:p>
            <a:pPr lvl="0">
              <a:defRPr sz="1800"/>
            </a:pPr>
            <a:r>
              <a:rPr sz="2200"/>
              <a:t>Why does a developer care about our functional test automation suite?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64" name="Shape 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Standard disclaimer, your mileage may vary.</a:t>
            </a:r>
            <a:endParaRPr sz="2200"/>
          </a:p>
          <a:p>
            <a:pPr lvl="0">
              <a:defRPr sz="1800"/>
            </a:pPr>
            <a:r>
              <a:rPr sz="2200"/>
              <a:t>These are just my own experiences and conclusions.  Your ideas are probably better than mine.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Your process, team, backlog, organization make a difference.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70" name="Shape 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84200">
              <a:lnSpc>
                <a:spcPct val="100000"/>
              </a:lnSpc>
              <a:defRPr sz="1400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 lvl="0">
              <a:defRPr sz="1800"/>
            </a:pPr>
            <a:r>
              <a:rPr sz="1400"/>
              <a:t>Which means feedback is important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74" name="Shape 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84200">
              <a:lnSpc>
                <a:spcPct val="100000"/>
              </a:lnSpc>
              <a:defRPr sz="1400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 lvl="0">
              <a:defRPr sz="1800"/>
            </a:pPr>
            <a:r>
              <a:rPr sz="1400"/>
              <a:t>Which means feedback is important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88" name="Shape 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buClr>
                <a:srgbClr val="000000"/>
              </a:buClr>
              <a:defRPr sz="1200">
                <a:uFill>
                  <a:solidFill/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uFillTx/>
              </a:defRPr>
            </a:pPr>
            <a:r>
              <a:rPr sz="1200">
                <a:uFill>
                  <a:solidFill/>
                </a:uFill>
              </a:rPr>
              <a:t>BDD is how we encode the failing ACCEPTANCE test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05" name="Shape 1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Talk to your customer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21" name="Shape 1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84200">
              <a:lnSpc>
                <a:spcPct val="100000"/>
              </a:lnSpc>
              <a:defRPr sz="1400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 lvl="0">
              <a:defRPr sz="1800"/>
            </a:pPr>
            <a:r>
              <a:rPr sz="1400"/>
              <a:t>remember your testing triangle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29" name="Shape 12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When we work for a time, we’ll see if this is practical at scale later on in the talk…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lIns="0" tIns="0" rIns="0" bIns="0" anchor="b"/>
          <a:lstStyle>
            <a:lvl1pPr defTabSz="584200">
              <a:defRPr sz="8000">
                <a:uFillTx/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584200">
              <a:spcBef>
                <a:spcPts val="0"/>
              </a:spcBef>
              <a:buSzTx/>
              <a:buFontTx/>
              <a:buNone/>
              <a:defRPr sz="3200"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indent="228600" algn="ctr" defTabSz="584200">
              <a:spcBef>
                <a:spcPts val="0"/>
              </a:spcBef>
              <a:buSzTx/>
              <a:buFontTx/>
              <a:buNone/>
              <a:defRPr sz="3200"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 defTabSz="584200">
              <a:spcBef>
                <a:spcPts val="0"/>
              </a:spcBef>
              <a:buSzTx/>
              <a:buFontTx/>
              <a:buNone/>
              <a:defRPr sz="3200"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 defTabSz="584200">
              <a:spcBef>
                <a:spcPts val="0"/>
              </a:spcBef>
              <a:buSzTx/>
              <a:buFontTx/>
              <a:buNone/>
              <a:defRPr sz="3200"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 defTabSz="584200">
              <a:spcBef>
                <a:spcPts val="0"/>
              </a:spcBef>
              <a:buSzTx/>
              <a:buFontTx/>
              <a:buNone/>
              <a:defRPr sz="3200">
                <a:uFillTx/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lIns="38100" tIns="38100" rIns="38100" bIns="38100" anchor="b">
            <a:noAutofit/>
          </a:bodyPr>
          <a:lstStyle>
            <a:lvl1pPr defTabSz="584200">
              <a:defRPr sz="6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/>
            </a:pPr>
            <a:r>
              <a:rPr sz="6800"/>
              <a:t>Title Text</a:t>
            </a:r>
          </a:p>
        </p:txBody>
      </p:sp>
      <p:sp>
        <p:nvSpPr>
          <p:cNvPr id="31" name="Shape 31"/>
          <p:cNvSpPr/>
          <p:nvPr>
            <p:ph type="body" idx="1"/>
          </p:nvPr>
        </p:nvSpPr>
        <p:spPr>
          <a:xfrm>
            <a:off x="635000" y="4800600"/>
            <a:ext cx="5867400" cy="33020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marL="0" indent="0" algn="ctr" defTabSz="584200">
              <a:spcBef>
                <a:spcPts val="0"/>
              </a:spcBef>
              <a:buSzTx/>
              <a:buFontTx/>
              <a:buNone/>
              <a:defRPr sz="3000"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indent="0" algn="ctr" defTabSz="584200">
              <a:spcBef>
                <a:spcPts val="0"/>
              </a:spcBef>
              <a:buSzTx/>
              <a:buFontTx/>
              <a:buNone/>
              <a:defRPr sz="3000"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indent="0" algn="ctr" defTabSz="584200">
              <a:spcBef>
                <a:spcPts val="0"/>
              </a:spcBef>
              <a:buSzTx/>
              <a:buFontTx/>
              <a:buNone/>
              <a:defRPr sz="3000"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indent="0" algn="ctr" defTabSz="584200">
              <a:spcBef>
                <a:spcPts val="0"/>
              </a:spcBef>
              <a:buSzTx/>
              <a:buFontTx/>
              <a:buNone/>
              <a:defRPr sz="3000"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indent="0" algn="ctr" defTabSz="584200">
              <a:spcBef>
                <a:spcPts val="0"/>
              </a:spcBef>
              <a:buSzTx/>
              <a:buFontTx/>
              <a:buNone/>
              <a:defRPr sz="3000">
                <a:uFillTx/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 lvl="0">
              <a:defRPr sz="1800"/>
            </a:pPr>
            <a:r>
              <a:rPr sz="3000"/>
              <a:t>Body Level One</a:t>
            </a:r>
            <a:endParaRPr sz="3000"/>
          </a:p>
          <a:p>
            <a:pPr lvl="1">
              <a:defRPr sz="1800"/>
            </a:pPr>
            <a:r>
              <a:rPr sz="3000"/>
              <a:t>Body Level Two</a:t>
            </a:r>
            <a:endParaRPr sz="3000"/>
          </a:p>
          <a:p>
            <a:pPr lvl="2">
              <a:defRPr sz="1800"/>
            </a:pPr>
            <a:r>
              <a:rPr sz="3000"/>
              <a:t>Body Level Three</a:t>
            </a:r>
            <a:endParaRPr sz="3000"/>
          </a:p>
          <a:p>
            <a:pPr lvl="3">
              <a:defRPr sz="1800"/>
            </a:pPr>
            <a:r>
              <a:rPr sz="3000"/>
              <a:t>Body Level Four</a:t>
            </a:r>
            <a:endParaRPr sz="3000"/>
          </a:p>
          <a:p>
            <a:pPr lvl="4">
              <a:defRPr sz="1800"/>
            </a:pPr>
            <a:r>
              <a:rPr sz="30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type="title"/>
          </p:nvPr>
        </p:nvSpPr>
        <p:spPr>
          <a:xfrm>
            <a:off x="647700" y="390596"/>
            <a:ext cx="11709400" cy="1625601"/>
          </a:xfrm>
          <a:prstGeom prst="rect">
            <a:avLst/>
          </a:prstGeom>
          <a:ln>
            <a:round/>
          </a:ln>
        </p:spPr>
        <p:txBody>
          <a:bodyPr lIns="38100" tIns="38100" rIns="38100" bIns="38100">
            <a:noAutofit/>
          </a:bodyPr>
          <a:lstStyle>
            <a:lvl1pPr defTabSz="1295400"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uFillTx/>
              </a:defRPr>
            </a:pPr>
            <a:r>
              <a:rPr sz="6200">
                <a:uFill>
                  <a:solidFill/>
                </a:uFill>
              </a:rPr>
              <a:t>Title Text</a:t>
            </a:r>
          </a:p>
        </p:txBody>
      </p:sp>
      <p:sp>
        <p:nvSpPr>
          <p:cNvPr id="34" name="Shape 34"/>
          <p:cNvSpPr/>
          <p:nvPr>
            <p:ph type="body" idx="1"/>
          </p:nvPr>
        </p:nvSpPr>
        <p:spPr>
          <a:xfrm>
            <a:off x="647700" y="2273300"/>
            <a:ext cx="11709400" cy="6436926"/>
          </a:xfrm>
          <a:prstGeom prst="rect">
            <a:avLst/>
          </a:prstGeom>
          <a:ln>
            <a:round/>
          </a:ln>
        </p:spPr>
        <p:txBody>
          <a:bodyPr lIns="38100" tIns="38100" rIns="38100" bIns="38100">
            <a:noAutofit/>
          </a:bodyPr>
          <a:lstStyle>
            <a:lvl1pPr marL="342900" indent="-342900" defTabSz="1295400">
              <a:spcBef>
                <a:spcPts val="1000"/>
              </a:spcBef>
              <a:buClr>
                <a:srgbClr val="000000"/>
              </a:buClr>
              <a:defRPr>
                <a:latin typeface="Helvetica"/>
                <a:ea typeface="Helvetica"/>
                <a:cs typeface="Helvetica"/>
                <a:sym typeface="Helvetica"/>
              </a:defRPr>
            </a:lvl1pPr>
            <a:lvl2pPr marL="742950" indent="-285750" defTabSz="1295400">
              <a:spcBef>
                <a:spcPts val="900"/>
              </a:spcBef>
              <a:buClr>
                <a:srgbClr val="000000"/>
              </a:buClr>
              <a:defRPr sz="3800">
                <a:latin typeface="Helvetica"/>
                <a:ea typeface="Helvetica"/>
                <a:cs typeface="Helvetica"/>
                <a:sym typeface="Helvetica"/>
              </a:defRPr>
            </a:lvl2pPr>
            <a:lvl3pPr marL="1143000" indent="-228600" defTabSz="1295400">
              <a:spcBef>
                <a:spcPts val="800"/>
              </a:spcBef>
              <a:buClr>
                <a:srgbClr val="000000"/>
              </a:buClr>
              <a:defRPr sz="3400">
                <a:latin typeface="Helvetica"/>
                <a:ea typeface="Helvetica"/>
                <a:cs typeface="Helvetica"/>
                <a:sym typeface="Helvetica"/>
              </a:defRPr>
            </a:lvl3pPr>
            <a:lvl4pPr marL="1600200" indent="-228600" defTabSz="1295400">
              <a:spcBef>
                <a:spcPts val="600"/>
              </a:spcBef>
              <a:buClr>
                <a:srgbClr val="000000"/>
              </a:buClr>
              <a:defRPr sz="2800">
                <a:latin typeface="Helvetica"/>
                <a:ea typeface="Helvetica"/>
                <a:cs typeface="Helvetica"/>
                <a:sym typeface="Helvetica"/>
              </a:defRPr>
            </a:lvl4pPr>
            <a:lvl5pPr marL="2057400" indent="-228600" defTabSz="1295400">
              <a:spcBef>
                <a:spcPts val="600"/>
              </a:spcBef>
              <a:buClr>
                <a:srgbClr val="000000"/>
              </a:buClr>
              <a:defRPr sz="2800"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 lvl="0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One</a:t>
            </a:r>
            <a:endParaRPr sz="4400">
              <a:uFill>
                <a:solidFill/>
              </a:uFill>
            </a:endParaRPr>
          </a:p>
          <a:p>
            <a:pPr lvl="1">
              <a:defRPr sz="1800">
                <a:uFillTx/>
              </a:defRPr>
            </a:pPr>
            <a:r>
              <a:rPr sz="3800">
                <a:uFill>
                  <a:solidFill/>
                </a:uFill>
              </a:rPr>
              <a:t>Body Level Two</a:t>
            </a:r>
            <a:endParaRPr sz="3800">
              <a:uFill>
                <a:solidFill/>
              </a:uFill>
            </a:endParaRPr>
          </a:p>
          <a:p>
            <a:pPr lvl="2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Three</a:t>
            </a:r>
            <a:endParaRPr sz="3400">
              <a:uFill>
                <a:solidFill/>
              </a:uFill>
            </a:endParaRPr>
          </a:p>
          <a:p>
            <a:pPr lvl="3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Four</a:t>
            </a:r>
            <a:endParaRPr sz="2800">
              <a:uFill>
                <a:solidFill/>
              </a:uFill>
            </a:endParaRPr>
          </a:p>
          <a:p>
            <a:pPr lvl="4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type="title"/>
          </p:nvPr>
        </p:nvSpPr>
        <p:spPr>
          <a:xfrm>
            <a:off x="977900" y="3029937"/>
            <a:ext cx="11049000" cy="2090704"/>
          </a:xfrm>
          <a:prstGeom prst="rect">
            <a:avLst/>
          </a:prstGeom>
          <a:ln>
            <a:round/>
          </a:ln>
        </p:spPr>
        <p:txBody>
          <a:bodyPr lIns="38100" tIns="38100" rIns="38100" bIns="38100">
            <a:noAutofit/>
          </a:bodyPr>
          <a:lstStyle>
            <a:lvl1pPr defTabSz="1295400"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uFillTx/>
              </a:defRPr>
            </a:pPr>
            <a:r>
              <a:rPr sz="6200">
                <a:uFill>
                  <a:solidFill/>
                </a:uFill>
              </a:rPr>
              <a:t>Title Text</a:t>
            </a:r>
          </a:p>
        </p:txBody>
      </p:sp>
      <p:sp>
        <p:nvSpPr>
          <p:cNvPr id="37" name="Shape 37"/>
          <p:cNvSpPr/>
          <p:nvPr>
            <p:ph type="body" idx="1"/>
          </p:nvPr>
        </p:nvSpPr>
        <p:spPr>
          <a:xfrm>
            <a:off x="1955800" y="5524500"/>
            <a:ext cx="9105900" cy="2489200"/>
          </a:xfrm>
          <a:prstGeom prst="rect">
            <a:avLst/>
          </a:prstGeom>
          <a:ln>
            <a:round/>
          </a:ln>
        </p:spPr>
        <p:txBody>
          <a:bodyPr lIns="38100" tIns="38100" rIns="38100" bIns="38100">
            <a:noAutofit/>
          </a:bodyPr>
          <a:lstStyle>
            <a:lvl1pPr marL="0" indent="0" algn="ctr" defTabSz="1295400">
              <a:spcBef>
                <a:spcPts val="1000"/>
              </a:spcBef>
              <a:buClr>
                <a:srgbClr val="9A9A9A"/>
              </a:buClr>
              <a:buSzTx/>
              <a:buFontTx/>
              <a:buNone/>
              <a:defRPr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  <a:lvl2pPr marL="647700" indent="0" algn="ctr" defTabSz="1295400">
              <a:spcBef>
                <a:spcPts val="900"/>
              </a:spcBef>
              <a:buClr>
                <a:srgbClr val="9A9A9A"/>
              </a:buClr>
              <a:buSzTx/>
              <a:buFontTx/>
              <a:buNone/>
              <a:defRPr sz="38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2pPr>
            <a:lvl3pPr marL="1295400" indent="0" algn="ctr" defTabSz="1295400">
              <a:spcBef>
                <a:spcPts val="800"/>
              </a:spcBef>
              <a:buClr>
                <a:srgbClr val="9A9A9A"/>
              </a:buClr>
              <a:buSzTx/>
              <a:buFontTx/>
              <a:buNone/>
              <a:defRPr sz="34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3pPr>
            <a:lvl4pPr marL="1955800" indent="0" algn="ctr" defTabSz="1295400">
              <a:spcBef>
                <a:spcPts val="600"/>
              </a:spcBef>
              <a:buClr>
                <a:srgbClr val="9A9A9A"/>
              </a:buClr>
              <a:buSzTx/>
              <a:buFontTx/>
              <a:buNone/>
              <a:defRPr sz="28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4pPr>
            <a:lvl5pPr marL="2603500" indent="0" algn="ctr" defTabSz="1295400">
              <a:spcBef>
                <a:spcPts val="600"/>
              </a:spcBef>
              <a:buClr>
                <a:srgbClr val="9A9A9A"/>
              </a:buClr>
              <a:buSzTx/>
              <a:buFontTx/>
              <a:buNone/>
              <a:defRPr sz="28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Body Level One</a:t>
            </a:r>
            <a:endParaRPr sz="4400">
              <a:solidFill>
                <a:srgbClr val="9A9A9A"/>
              </a:solidFill>
              <a:uFill>
                <a:solidFill>
                  <a:srgbClr val="9A9A9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Body Level Two</a:t>
            </a:r>
            <a:endParaRPr sz="3800">
              <a:solidFill>
                <a:srgbClr val="9A9A9A"/>
              </a:solidFill>
              <a:uFill>
                <a:solidFill>
                  <a:srgbClr val="9A9A9A"/>
                </a:solidFill>
              </a:uFill>
            </a:endParaRP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Body Level Three</a:t>
            </a:r>
            <a:endParaRPr sz="3400">
              <a:solidFill>
                <a:srgbClr val="9A9A9A"/>
              </a:solidFill>
              <a:uFill>
                <a:solidFill>
                  <a:srgbClr val="9A9A9A"/>
                </a:solidFill>
              </a:uFill>
            </a:endParaRP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Body Level Four</a:t>
            </a:r>
            <a:endParaRPr sz="2800">
              <a:solidFill>
                <a:srgbClr val="9A9A9A"/>
              </a:solidFill>
              <a:uFill>
                <a:solidFill>
                  <a:srgbClr val="9A9A9A"/>
                </a:solidFill>
              </a:uFill>
            </a:endParaRP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title"/>
          </p:nvPr>
        </p:nvSpPr>
        <p:spPr>
          <a:xfrm>
            <a:off x="1270000" y="2984500"/>
            <a:ext cx="10477500" cy="38100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584200">
              <a:defRPr sz="7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/>
            </a:pPr>
            <a:r>
              <a:rPr sz="78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title"/>
          </p:nvPr>
        </p:nvSpPr>
        <p:spPr>
          <a:xfrm>
            <a:off x="1270000" y="254000"/>
            <a:ext cx="10477500" cy="2438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584200">
              <a:defRPr sz="7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/>
            </a:pPr>
            <a:r>
              <a:rPr sz="7800"/>
              <a:t>Title Text</a:t>
            </a:r>
          </a:p>
        </p:txBody>
      </p:sp>
      <p:sp>
        <p:nvSpPr>
          <p:cNvPr id="42" name="Shape 42"/>
          <p:cNvSpPr/>
          <p:nvPr>
            <p:ph type="body" idx="1"/>
          </p:nvPr>
        </p:nvSpPr>
        <p:spPr>
          <a:xfrm>
            <a:off x="1270000" y="2768600"/>
            <a:ext cx="10477500" cy="5727700"/>
          </a:xfrm>
          <a:prstGeom prst="rect">
            <a:avLst/>
          </a:prstGeom>
        </p:spPr>
        <p:txBody>
          <a:bodyPr lIns="38100" tIns="38100" rIns="38100" bIns="38100" anchor="ctr">
            <a:noAutofit/>
          </a:bodyPr>
          <a:lstStyle>
            <a:lvl1pPr marL="698500" indent="-444500" defTabSz="584200">
              <a:spcBef>
                <a:spcPts val="2300"/>
              </a:spcBef>
              <a:buSzPct val="171000"/>
              <a:buFontTx/>
              <a:defRPr sz="3800"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1041400" indent="-444500" defTabSz="584200">
              <a:spcBef>
                <a:spcPts val="2300"/>
              </a:spcBef>
              <a:buSzPct val="171000"/>
              <a:buFontTx/>
              <a:buChar char="•"/>
              <a:defRPr sz="3800"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1384300" indent="-444500" defTabSz="584200">
              <a:spcBef>
                <a:spcPts val="2300"/>
              </a:spcBef>
              <a:buSzPct val="171000"/>
              <a:buFontTx/>
              <a:defRPr sz="3800"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1739900" indent="-444500" defTabSz="584200">
              <a:spcBef>
                <a:spcPts val="2300"/>
              </a:spcBef>
              <a:buSzPct val="171000"/>
              <a:buFontTx/>
              <a:buChar char="•"/>
              <a:defRPr sz="3800"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2082800" indent="-444500" defTabSz="584200">
              <a:spcBef>
                <a:spcPts val="2300"/>
              </a:spcBef>
              <a:buSzPct val="171000"/>
              <a:buFontTx/>
              <a:buChar char="•"/>
              <a:defRPr sz="3800">
                <a:uFillTx/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 lvl="0">
              <a:defRPr sz="1800"/>
            </a:pPr>
            <a:r>
              <a:rPr sz="3800"/>
              <a:t>Body Level One</a:t>
            </a:r>
            <a:endParaRPr sz="3800"/>
          </a:p>
          <a:p>
            <a:pPr lvl="1">
              <a:defRPr sz="1800"/>
            </a:pPr>
            <a:r>
              <a:rPr sz="3800"/>
              <a:t>Body Level Two</a:t>
            </a:r>
            <a:endParaRPr sz="3800"/>
          </a:p>
          <a:p>
            <a:pPr lvl="2">
              <a:defRPr sz="1800"/>
            </a:pPr>
            <a:r>
              <a:rPr sz="3800"/>
              <a:t>Body Level Three</a:t>
            </a:r>
            <a:endParaRPr sz="3800"/>
          </a:p>
          <a:p>
            <a:pPr lvl="3">
              <a:defRPr sz="1800"/>
            </a:pPr>
            <a:r>
              <a:rPr sz="3800"/>
              <a:t>Body Level Four</a:t>
            </a:r>
            <a:endParaRPr sz="3800"/>
          </a:p>
          <a:p>
            <a:pPr lvl="4">
              <a:defRPr sz="1800"/>
            </a:pPr>
            <a:r>
              <a:rPr sz="3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200">
                <a:uFill>
                  <a:solidFill/>
                </a:uFill>
              </a:rPr>
              <a:t>Title Text</a:t>
            </a:r>
          </a:p>
        </p:txBody>
      </p:sp>
      <p:sp>
        <p:nvSpPr>
          <p:cNvPr id="45" name="Shape 4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One</a:t>
            </a:r>
            <a:endParaRPr sz="4400">
              <a:uFill>
                <a:solidFill/>
              </a:uFill>
            </a:endParaRPr>
          </a:p>
          <a:p>
            <a:pPr lvl="1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Two</a:t>
            </a:r>
            <a:endParaRPr sz="4400">
              <a:uFill>
                <a:solidFill/>
              </a:uFill>
            </a:endParaRPr>
          </a:p>
          <a:p>
            <a:pPr lvl="2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Three</a:t>
            </a:r>
            <a:endParaRPr sz="4400">
              <a:uFill>
                <a:solidFill/>
              </a:uFill>
            </a:endParaRPr>
          </a:p>
          <a:p>
            <a:pPr lvl="3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Four</a:t>
            </a:r>
            <a:endParaRPr sz="4400">
              <a:uFill>
                <a:solidFill/>
              </a:uFill>
            </a:endParaRPr>
          </a:p>
          <a:p>
            <a:pPr lvl="4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lIns="0" tIns="0" rIns="0" bIns="0" anchor="b"/>
          <a:lstStyle>
            <a:lvl1pPr defTabSz="584200">
              <a:defRPr sz="8000">
                <a:uFillTx/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584200">
              <a:spcBef>
                <a:spcPts val="0"/>
              </a:spcBef>
              <a:buSzTx/>
              <a:buFontTx/>
              <a:buNone/>
              <a:defRPr sz="3200"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indent="228600" algn="ctr" defTabSz="584200">
              <a:spcBef>
                <a:spcPts val="0"/>
              </a:spcBef>
              <a:buSzTx/>
              <a:buFontTx/>
              <a:buNone/>
              <a:defRPr sz="3200"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 defTabSz="584200">
              <a:spcBef>
                <a:spcPts val="0"/>
              </a:spcBef>
              <a:buSzTx/>
              <a:buFontTx/>
              <a:buNone/>
              <a:defRPr sz="3200"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 defTabSz="584200">
              <a:spcBef>
                <a:spcPts val="0"/>
              </a:spcBef>
              <a:buSzTx/>
              <a:buFontTx/>
              <a:buNone/>
              <a:defRPr sz="3200"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 defTabSz="584200">
              <a:spcBef>
                <a:spcPts val="0"/>
              </a:spcBef>
              <a:buSzTx/>
              <a:buFontTx/>
              <a:buNone/>
              <a:defRPr sz="3200">
                <a:uFillTx/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xfrm>
            <a:off x="975359" y="2623537"/>
            <a:ext cx="11054082" cy="290350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200">
                <a:uFill>
                  <a:solidFill/>
                </a:uFill>
              </a:rPr>
              <a:t>Title Text</a:t>
            </a:r>
          </a:p>
        </p:txBody>
      </p:sp>
      <p:sp>
        <p:nvSpPr>
          <p:cNvPr id="49" name="Shape 49"/>
          <p:cNvSpPr/>
          <p:nvPr>
            <p:ph type="body" idx="1"/>
          </p:nvPr>
        </p:nvSpPr>
        <p:spPr>
          <a:xfrm>
            <a:off x="1950719" y="5527040"/>
            <a:ext cx="9103361" cy="4226561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  <a:uFill>
                  <a:solidFill>
                    <a:srgbClr val="888888"/>
                  </a:solidFill>
                </a:u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  <a:uFill>
                  <a:solidFill>
                    <a:srgbClr val="888888"/>
                  </a:solidFill>
                </a:u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  <a:uFill>
                  <a:solidFill>
                    <a:srgbClr val="888888"/>
                  </a:solidFill>
                </a:u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  <a:uFill>
                  <a:solidFill>
                    <a:srgbClr val="888888"/>
                  </a:solidFill>
                </a:u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  <a:uFill>
                  <a:solidFill>
                    <a:srgbClr val="888888"/>
                  </a:solidFill>
                </a:u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888888"/>
                </a:solidFill>
                <a:uFill>
                  <a:solidFill>
                    <a:srgbClr val="888888"/>
                  </a:solidFill>
                </a:uFill>
              </a:rPr>
              <a:t>Body Level One</a:t>
            </a:r>
            <a:endParaRPr sz="4400">
              <a:solidFill>
                <a:srgbClr val="888888"/>
              </a:solidFill>
              <a:uFill>
                <a:solidFill>
                  <a:srgbClr val="888888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888888"/>
                </a:solidFill>
                <a:uFill>
                  <a:solidFill>
                    <a:srgbClr val="888888"/>
                  </a:solidFill>
                </a:uFill>
              </a:rPr>
              <a:t>Body Level Two</a:t>
            </a:r>
            <a:endParaRPr sz="4400">
              <a:solidFill>
                <a:srgbClr val="888888"/>
              </a:solidFill>
              <a:uFill>
                <a:solidFill>
                  <a:srgbClr val="888888"/>
                </a:solidFill>
              </a:uFill>
            </a:endParaRP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888888"/>
                </a:solidFill>
                <a:uFill>
                  <a:solidFill>
                    <a:srgbClr val="888888"/>
                  </a:solidFill>
                </a:uFill>
              </a:rPr>
              <a:t>Body Level Three</a:t>
            </a:r>
            <a:endParaRPr sz="4400">
              <a:solidFill>
                <a:srgbClr val="888888"/>
              </a:solidFill>
              <a:uFill>
                <a:solidFill>
                  <a:srgbClr val="888888"/>
                </a:solidFill>
              </a:uFill>
            </a:endParaRP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888888"/>
                </a:solidFill>
                <a:uFill>
                  <a:solidFill>
                    <a:srgbClr val="888888"/>
                  </a:solidFill>
                </a:uFill>
              </a:rPr>
              <a:t>Body Level Four</a:t>
            </a:r>
            <a:endParaRPr sz="4400">
              <a:solidFill>
                <a:srgbClr val="888888"/>
              </a:solidFill>
              <a:uFill>
                <a:solidFill>
                  <a:srgbClr val="888888"/>
                </a:solidFill>
              </a:uFill>
            </a:endParaRP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888888"/>
                </a:solidFill>
                <a:uFill>
                  <a:solidFill>
                    <a:srgbClr val="888888"/>
                  </a:solidFill>
                </a:u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 lIns="0" tIns="0" rIns="0" bIns="0"/>
          <a:lstStyle>
            <a:lvl1pPr defTabSz="584200">
              <a:defRPr sz="8000">
                <a:uFillTx/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lIns="0" tIns="0" rIns="0" bIns="0" anchor="b"/>
          <a:lstStyle>
            <a:lvl1pPr defTabSz="584200">
              <a:defRPr sz="6000">
                <a:uFillTx/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584200">
              <a:spcBef>
                <a:spcPts val="0"/>
              </a:spcBef>
              <a:buSzTx/>
              <a:buFontTx/>
              <a:buNone/>
              <a:defRPr sz="3200"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indent="228600" algn="ctr" defTabSz="584200">
              <a:spcBef>
                <a:spcPts val="0"/>
              </a:spcBef>
              <a:buSzTx/>
              <a:buFontTx/>
              <a:buNone/>
              <a:defRPr sz="3200"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 defTabSz="584200">
              <a:spcBef>
                <a:spcPts val="0"/>
              </a:spcBef>
              <a:buSzTx/>
              <a:buFontTx/>
              <a:buNone/>
              <a:defRPr sz="3200"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 defTabSz="584200">
              <a:spcBef>
                <a:spcPts val="0"/>
              </a:spcBef>
              <a:buSzTx/>
              <a:buFontTx/>
              <a:buNone/>
              <a:defRPr sz="3200"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 defTabSz="584200">
              <a:spcBef>
                <a:spcPts val="0"/>
              </a:spcBef>
              <a:buSzTx/>
              <a:buFontTx/>
              <a:buNone/>
              <a:defRPr sz="3200">
                <a:uFillTx/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 lIns="0" tIns="0" rIns="0" bIns="0"/>
          <a:lstStyle>
            <a:lvl1pPr defTabSz="584200">
              <a:defRPr sz="8000">
                <a:uFillTx/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 lIns="0" tIns="0" rIns="0" bIns="0"/>
          <a:lstStyle>
            <a:lvl1pPr defTabSz="584200">
              <a:defRPr sz="8000">
                <a:uFillTx/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 lIns="0" tIns="0" rIns="0" bIns="0" anchor="ctr"/>
          <a:lstStyle>
            <a:lvl1pPr marL="444500" indent="-444500" defTabSz="584200">
              <a:spcBef>
                <a:spcPts val="4200"/>
              </a:spcBef>
              <a:buSzPct val="75000"/>
              <a:buFontTx/>
              <a:defRPr sz="3600"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indent="-444500" defTabSz="584200">
              <a:spcBef>
                <a:spcPts val="4200"/>
              </a:spcBef>
              <a:buSzPct val="75000"/>
              <a:buFontTx/>
              <a:buChar char="•"/>
              <a:defRPr sz="3600"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indent="-444500" defTabSz="584200">
              <a:spcBef>
                <a:spcPts val="4200"/>
              </a:spcBef>
              <a:buSzPct val="75000"/>
              <a:buFontTx/>
              <a:defRPr sz="3600"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indent="-444500" defTabSz="584200">
              <a:spcBef>
                <a:spcPts val="4200"/>
              </a:spcBef>
              <a:buSzPct val="75000"/>
              <a:buFontTx/>
              <a:buChar char="•"/>
              <a:defRPr sz="3600"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indent="-444500" defTabSz="584200">
              <a:spcBef>
                <a:spcPts val="4200"/>
              </a:spcBef>
              <a:buSzPct val="75000"/>
              <a:buFontTx/>
              <a:buChar char="•"/>
              <a:defRPr sz="3600">
                <a:uFillTx/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 lIns="0" tIns="0" rIns="0" bIns="0"/>
          <a:lstStyle>
            <a:lvl1pPr defTabSz="584200">
              <a:defRPr sz="8000">
                <a:uFillTx/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 lIns="0" tIns="0" rIns="0" bIns="0" anchor="ctr"/>
          <a:lstStyle>
            <a:lvl1pPr marL="342900" indent="-342900" defTabSz="584200">
              <a:spcBef>
                <a:spcPts val="3200"/>
              </a:spcBef>
              <a:buSzPct val="75000"/>
              <a:buFontTx/>
              <a:defRPr sz="2800"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685800" indent="-342900" defTabSz="584200">
              <a:spcBef>
                <a:spcPts val="3200"/>
              </a:spcBef>
              <a:buSzPct val="75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028700" indent="-342900" defTabSz="584200">
              <a:spcBef>
                <a:spcPts val="3200"/>
              </a:spcBef>
              <a:buSzPct val="75000"/>
              <a:buFontTx/>
              <a:defRPr sz="2800"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371600" indent="-342900" defTabSz="584200">
              <a:spcBef>
                <a:spcPts val="3200"/>
              </a:spcBef>
              <a:buSzPct val="75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1714500" indent="-342900" defTabSz="584200">
              <a:spcBef>
                <a:spcPts val="3200"/>
              </a:spcBef>
              <a:buSzPct val="75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 lIns="0" tIns="0" rIns="0" bIns="0" anchor="ctr"/>
          <a:lstStyle>
            <a:lvl1pPr marL="444500" indent="-444500" defTabSz="584200">
              <a:spcBef>
                <a:spcPts val="4200"/>
              </a:spcBef>
              <a:buSzPct val="75000"/>
              <a:buFontTx/>
              <a:defRPr sz="3600"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indent="-444500" defTabSz="584200">
              <a:spcBef>
                <a:spcPts val="4200"/>
              </a:spcBef>
              <a:buSzPct val="75000"/>
              <a:buFontTx/>
              <a:buChar char="•"/>
              <a:defRPr sz="3600"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indent="-444500" defTabSz="584200">
              <a:spcBef>
                <a:spcPts val="4200"/>
              </a:spcBef>
              <a:buSzPct val="75000"/>
              <a:buFontTx/>
              <a:defRPr sz="3600"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indent="-444500" defTabSz="584200">
              <a:spcBef>
                <a:spcPts val="4200"/>
              </a:spcBef>
              <a:buSzPct val="75000"/>
              <a:buFontTx/>
              <a:buChar char="•"/>
              <a:defRPr sz="3600"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indent="-444500" defTabSz="584200">
              <a:spcBef>
                <a:spcPts val="4200"/>
              </a:spcBef>
              <a:buSzPct val="75000"/>
              <a:buFontTx/>
              <a:buChar char="•"/>
              <a:defRPr sz="3600">
                <a:uFillTx/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>
            <a:normAutofit fontScale="100000" lnSpcReduction="0"/>
          </a:bodyPr>
          <a:lstStyle/>
          <a:p>
            <a:pPr lvl="0">
              <a:defRPr sz="1800">
                <a:uFillTx/>
              </a:defRPr>
            </a:pPr>
            <a:r>
              <a:rPr sz="6200">
                <a:uFill>
                  <a:solidFill/>
                </a:uFill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650239" y="2275839"/>
            <a:ext cx="11704322" cy="7477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normAutofit fontScale="100000" lnSpcReduction="0"/>
          </a:bodyPr>
          <a:lstStyle/>
          <a:p>
            <a:pPr lvl="0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One</a:t>
            </a:r>
            <a:endParaRPr sz="4400">
              <a:uFill>
                <a:solidFill/>
              </a:uFill>
            </a:endParaRPr>
          </a:p>
          <a:p>
            <a:pPr lvl="1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Two</a:t>
            </a:r>
            <a:endParaRPr sz="4400">
              <a:uFill>
                <a:solidFill/>
              </a:uFill>
            </a:endParaRPr>
          </a:p>
          <a:p>
            <a:pPr lvl="2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Three</a:t>
            </a:r>
            <a:endParaRPr sz="4400">
              <a:uFill>
                <a:solidFill/>
              </a:uFill>
            </a:endParaRPr>
          </a:p>
          <a:p>
            <a:pPr lvl="3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Four</a:t>
            </a:r>
            <a:endParaRPr sz="4400">
              <a:uFill>
                <a:solidFill/>
              </a:uFill>
            </a:endParaRPr>
          </a:p>
          <a:p>
            <a:pPr lvl="4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transition spd="med" advClick="1"/>
  <p:txStyles>
    <p:titleStyle>
      <a:lvl1pPr algn="ctr" defTabSz="457200">
        <a:defRPr sz="6200">
          <a:uFill>
            <a:solidFill/>
          </a:uFill>
          <a:latin typeface="Calibri"/>
          <a:ea typeface="Calibri"/>
          <a:cs typeface="Calibri"/>
          <a:sym typeface="Calibri"/>
        </a:defRPr>
      </a:lvl1pPr>
      <a:lvl2pPr algn="ctr" defTabSz="457200">
        <a:defRPr sz="6200">
          <a:uFill>
            <a:solidFill/>
          </a:uFill>
          <a:latin typeface="Calibri"/>
          <a:ea typeface="Calibri"/>
          <a:cs typeface="Calibri"/>
          <a:sym typeface="Calibri"/>
        </a:defRPr>
      </a:lvl2pPr>
      <a:lvl3pPr algn="ctr" defTabSz="457200">
        <a:defRPr sz="6200">
          <a:uFill>
            <a:solidFill/>
          </a:uFill>
          <a:latin typeface="Calibri"/>
          <a:ea typeface="Calibri"/>
          <a:cs typeface="Calibri"/>
          <a:sym typeface="Calibri"/>
        </a:defRPr>
      </a:lvl3pPr>
      <a:lvl4pPr algn="ctr" defTabSz="457200">
        <a:defRPr sz="6200">
          <a:uFill>
            <a:solidFill/>
          </a:uFill>
          <a:latin typeface="Calibri"/>
          <a:ea typeface="Calibri"/>
          <a:cs typeface="Calibri"/>
          <a:sym typeface="Calibri"/>
        </a:defRPr>
      </a:lvl4pPr>
      <a:lvl5pPr algn="ctr" defTabSz="457200">
        <a:defRPr sz="6200">
          <a:uFill>
            <a:solidFill/>
          </a:uFill>
          <a:latin typeface="Calibri"/>
          <a:ea typeface="Calibri"/>
          <a:cs typeface="Calibri"/>
          <a:sym typeface="Calibri"/>
        </a:defRPr>
      </a:lvl5pPr>
      <a:lvl6pPr algn="ctr" defTabSz="457200">
        <a:defRPr sz="6200">
          <a:uFill>
            <a:solidFill/>
          </a:uFill>
          <a:latin typeface="Calibri"/>
          <a:ea typeface="Calibri"/>
          <a:cs typeface="Calibri"/>
          <a:sym typeface="Calibri"/>
        </a:defRPr>
      </a:lvl6pPr>
      <a:lvl7pPr algn="ctr" defTabSz="457200">
        <a:defRPr sz="6200">
          <a:uFill>
            <a:solidFill/>
          </a:uFill>
          <a:latin typeface="Calibri"/>
          <a:ea typeface="Calibri"/>
          <a:cs typeface="Calibri"/>
          <a:sym typeface="Calibri"/>
        </a:defRPr>
      </a:lvl7pPr>
      <a:lvl8pPr algn="ctr" defTabSz="457200">
        <a:defRPr sz="6200">
          <a:uFill>
            <a:solidFill/>
          </a:uFill>
          <a:latin typeface="Calibri"/>
          <a:ea typeface="Calibri"/>
          <a:cs typeface="Calibri"/>
          <a:sym typeface="Calibri"/>
        </a:defRPr>
      </a:lvl8pPr>
      <a:lvl9pPr algn="ctr" defTabSz="457200">
        <a:defRPr sz="6200">
          <a:uFill>
            <a:solidFill/>
          </a:uFill>
          <a:latin typeface="Calibri"/>
          <a:ea typeface="Calibri"/>
          <a:cs typeface="Calibri"/>
          <a:sym typeface="Calibri"/>
        </a:defRPr>
      </a:lvl9pPr>
    </p:titleStyle>
    <p:bodyStyle>
      <a:lvl1pPr marL="471487" indent="-471487" defTabSz="457200">
        <a:spcBef>
          <a:spcPts val="700"/>
        </a:spcBef>
        <a:buSzPct val="100000"/>
        <a:buFont typeface="Arial"/>
        <a:buChar char="•"/>
        <a:defRPr sz="4400">
          <a:uFill>
            <a:solidFill/>
          </a:uFill>
          <a:latin typeface="Calibri"/>
          <a:ea typeface="Calibri"/>
          <a:cs typeface="Calibri"/>
          <a:sym typeface="Calibri"/>
        </a:defRPr>
      </a:lvl1pPr>
      <a:lvl2pPr marL="906235" indent="-449035" defTabSz="457200">
        <a:spcBef>
          <a:spcPts val="700"/>
        </a:spcBef>
        <a:buSzPct val="100000"/>
        <a:buFont typeface="Arial"/>
        <a:buChar char="–"/>
        <a:defRPr sz="4400">
          <a:uFill>
            <a:solidFill/>
          </a:uFill>
          <a:latin typeface="Calibri"/>
          <a:ea typeface="Calibri"/>
          <a:cs typeface="Calibri"/>
          <a:sym typeface="Calibri"/>
        </a:defRPr>
      </a:lvl2pPr>
      <a:lvl3pPr marL="1333500" indent="-419100" defTabSz="457200">
        <a:spcBef>
          <a:spcPts val="700"/>
        </a:spcBef>
        <a:buSzPct val="100000"/>
        <a:buFont typeface="Arial"/>
        <a:buChar char="•"/>
        <a:defRPr sz="4400">
          <a:uFill>
            <a:solidFill/>
          </a:uFill>
          <a:latin typeface="Calibri"/>
          <a:ea typeface="Calibri"/>
          <a:cs typeface="Calibri"/>
          <a:sym typeface="Calibri"/>
        </a:defRPr>
      </a:lvl3pPr>
      <a:lvl4pPr marL="1874520" indent="-502920" defTabSz="457200">
        <a:spcBef>
          <a:spcPts val="700"/>
        </a:spcBef>
        <a:buSzPct val="100000"/>
        <a:buFont typeface="Arial"/>
        <a:buChar char="–"/>
        <a:defRPr sz="4400">
          <a:uFill>
            <a:solidFill/>
          </a:uFill>
          <a:latin typeface="Calibri"/>
          <a:ea typeface="Calibri"/>
          <a:cs typeface="Calibri"/>
          <a:sym typeface="Calibri"/>
        </a:defRPr>
      </a:lvl4pPr>
      <a:lvl5pPr marL="2331720" indent="-502920" defTabSz="457200">
        <a:spcBef>
          <a:spcPts val="700"/>
        </a:spcBef>
        <a:buSzPct val="100000"/>
        <a:buFont typeface="Arial"/>
        <a:buChar char="»"/>
        <a:defRPr sz="4400">
          <a:uFill>
            <a:solidFill/>
          </a:uFill>
          <a:latin typeface="Calibri"/>
          <a:ea typeface="Calibri"/>
          <a:cs typeface="Calibri"/>
          <a:sym typeface="Calibri"/>
        </a:defRPr>
      </a:lvl5pPr>
      <a:lvl6pPr marL="2788920" indent="-502920" defTabSz="457200">
        <a:spcBef>
          <a:spcPts val="700"/>
        </a:spcBef>
        <a:buSzPct val="100000"/>
        <a:buFont typeface="Arial"/>
        <a:buChar char="•"/>
        <a:defRPr sz="4400">
          <a:uFill>
            <a:solidFill/>
          </a:uFill>
          <a:latin typeface="Calibri"/>
          <a:ea typeface="Calibri"/>
          <a:cs typeface="Calibri"/>
          <a:sym typeface="Calibri"/>
        </a:defRPr>
      </a:lvl6pPr>
      <a:lvl7pPr marL="3246120" indent="-502920" defTabSz="457200">
        <a:spcBef>
          <a:spcPts val="700"/>
        </a:spcBef>
        <a:buSzPct val="100000"/>
        <a:buFont typeface="Arial"/>
        <a:buChar char="•"/>
        <a:defRPr sz="4400">
          <a:uFill>
            <a:solidFill/>
          </a:uFill>
          <a:latin typeface="Calibri"/>
          <a:ea typeface="Calibri"/>
          <a:cs typeface="Calibri"/>
          <a:sym typeface="Calibri"/>
        </a:defRPr>
      </a:lvl7pPr>
      <a:lvl8pPr marL="3703320" indent="-502920" defTabSz="457200">
        <a:spcBef>
          <a:spcPts val="700"/>
        </a:spcBef>
        <a:buSzPct val="100000"/>
        <a:buFont typeface="Arial"/>
        <a:buChar char="•"/>
        <a:defRPr sz="4400">
          <a:uFill>
            <a:solidFill/>
          </a:uFill>
          <a:latin typeface="Calibri"/>
          <a:ea typeface="Calibri"/>
          <a:cs typeface="Calibri"/>
          <a:sym typeface="Calibri"/>
        </a:defRPr>
      </a:lvl8pPr>
      <a:lvl9pPr marL="4160520" indent="-502920" defTabSz="457200">
        <a:spcBef>
          <a:spcPts val="700"/>
        </a:spcBef>
        <a:buSzPct val="100000"/>
        <a:buFont typeface="Arial"/>
        <a:buChar char="•"/>
        <a:defRPr sz="4400">
          <a:uFill>
            <a:solidFill/>
          </a:uFill>
          <a:latin typeface="Calibri"/>
          <a:ea typeface="Calibri"/>
          <a:cs typeface="Calibri"/>
          <a:sym typeface="Calibri"/>
        </a:defRPr>
      </a:lvl9pPr>
    </p:bodyStyle>
    <p:otherStyle>
      <a:lvl1pPr algn="r" defTabSz="457200">
        <a:defRPr sz="1600">
          <a:solidFill>
            <a:schemeClr val="tx1"/>
          </a:solidFill>
          <a:uFill>
            <a:solidFill>
              <a:srgbClr val="888888"/>
            </a:solidFill>
          </a:uFill>
          <a:latin typeface="+mn-lt"/>
          <a:ea typeface="+mn-ea"/>
          <a:cs typeface="+mn-cs"/>
          <a:sym typeface="Calibri"/>
        </a:defRPr>
      </a:lvl1pPr>
      <a:lvl2pPr indent="457200" algn="r" defTabSz="457200">
        <a:defRPr sz="1600">
          <a:solidFill>
            <a:schemeClr val="tx1"/>
          </a:solidFill>
          <a:uFill>
            <a:solidFill>
              <a:srgbClr val="888888"/>
            </a:solidFill>
          </a:uFill>
          <a:latin typeface="+mn-lt"/>
          <a:ea typeface="+mn-ea"/>
          <a:cs typeface="+mn-cs"/>
          <a:sym typeface="Calibri"/>
        </a:defRPr>
      </a:lvl2pPr>
      <a:lvl3pPr indent="914400" algn="r" defTabSz="457200">
        <a:defRPr sz="1600">
          <a:solidFill>
            <a:schemeClr val="tx1"/>
          </a:solidFill>
          <a:uFill>
            <a:solidFill>
              <a:srgbClr val="888888"/>
            </a:solidFill>
          </a:uFill>
          <a:latin typeface="+mn-lt"/>
          <a:ea typeface="+mn-ea"/>
          <a:cs typeface="+mn-cs"/>
          <a:sym typeface="Calibri"/>
        </a:defRPr>
      </a:lvl3pPr>
      <a:lvl4pPr indent="1371600" algn="r" defTabSz="457200">
        <a:defRPr sz="1600">
          <a:solidFill>
            <a:schemeClr val="tx1"/>
          </a:solidFill>
          <a:uFill>
            <a:solidFill>
              <a:srgbClr val="888888"/>
            </a:solidFill>
          </a:uFill>
          <a:latin typeface="+mn-lt"/>
          <a:ea typeface="+mn-ea"/>
          <a:cs typeface="+mn-cs"/>
          <a:sym typeface="Calibri"/>
        </a:defRPr>
      </a:lvl4pPr>
      <a:lvl5pPr indent="1828800" algn="r" defTabSz="457200">
        <a:defRPr sz="1600">
          <a:solidFill>
            <a:schemeClr val="tx1"/>
          </a:solidFill>
          <a:uFill>
            <a:solidFill>
              <a:srgbClr val="888888"/>
            </a:solidFill>
          </a:uFill>
          <a:latin typeface="+mn-lt"/>
          <a:ea typeface="+mn-ea"/>
          <a:cs typeface="+mn-cs"/>
          <a:sym typeface="Calibri"/>
        </a:defRPr>
      </a:lvl5pPr>
      <a:lvl6pPr indent="2286000" algn="r" defTabSz="457200">
        <a:defRPr sz="1600">
          <a:solidFill>
            <a:schemeClr val="tx1"/>
          </a:solidFill>
          <a:uFill>
            <a:solidFill>
              <a:srgbClr val="888888"/>
            </a:solidFill>
          </a:uFill>
          <a:latin typeface="+mn-lt"/>
          <a:ea typeface="+mn-ea"/>
          <a:cs typeface="+mn-cs"/>
          <a:sym typeface="Calibri"/>
        </a:defRPr>
      </a:lvl6pPr>
      <a:lvl7pPr indent="2743200" algn="r" defTabSz="457200">
        <a:defRPr sz="1600">
          <a:solidFill>
            <a:schemeClr val="tx1"/>
          </a:solidFill>
          <a:uFill>
            <a:solidFill>
              <a:srgbClr val="888888"/>
            </a:solidFill>
          </a:uFill>
          <a:latin typeface="+mn-lt"/>
          <a:ea typeface="+mn-ea"/>
          <a:cs typeface="+mn-cs"/>
          <a:sym typeface="Calibri"/>
        </a:defRPr>
      </a:lvl7pPr>
      <a:lvl8pPr indent="3200400" algn="r" defTabSz="457200">
        <a:defRPr sz="1600">
          <a:solidFill>
            <a:schemeClr val="tx1"/>
          </a:solidFill>
          <a:uFill>
            <a:solidFill>
              <a:srgbClr val="888888"/>
            </a:solidFill>
          </a:uFill>
          <a:latin typeface="+mn-lt"/>
          <a:ea typeface="+mn-ea"/>
          <a:cs typeface="+mn-cs"/>
          <a:sym typeface="Calibri"/>
        </a:defRPr>
      </a:lvl8pPr>
      <a:lvl9pPr indent="3657600" algn="r" defTabSz="457200">
        <a:defRPr sz="1600">
          <a:solidFill>
            <a:schemeClr val="tx1"/>
          </a:solidFill>
          <a:uFill>
            <a:solidFill>
              <a:srgbClr val="888888"/>
            </a:solidFill>
          </a:u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e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3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video" Target="../media/media1.gif"/><Relationship Id="rId3" Type="http://schemas.microsoft.com/office/2007/relationships/media" Target="../media/media1.gif"/><Relationship Id="rId4" Type="http://schemas.openxmlformats.org/officeDocument/2006/relationships/image" Target="../media/image19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jpeg"/><Relationship Id="rId3" Type="http://schemas.openxmlformats.org/officeDocument/2006/relationships/hyperlink" Target="mailto:shawn.wallace@centricconsulting.com" TargetMode="External"/><Relationship Id="rId4" Type="http://schemas.openxmlformats.org/officeDocument/2006/relationships/hyperlink" Target="http://www.about.me/shawnwallace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21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s://github.com/aslakhellesoy/cucumber/wiki" TargetMode="External"/><Relationship Id="rId3" Type="http://schemas.openxmlformats.org/officeDocument/2006/relationships/hyperlink" Target="http://www.cheezyworld.com/" TargetMode="External"/><Relationship Id="rId4" Type="http://schemas.openxmlformats.org/officeDocument/2006/relationships/hyperlink" Target="http://www.pragprog.com/titles/achbd/the-rspec-book" TargetMode="Externa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type="title"/>
          </p:nvPr>
        </p:nvSpPr>
        <p:spPr>
          <a:xfrm>
            <a:off x="977900" y="3734364"/>
            <a:ext cx="11049000" cy="218092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 defTabSz="1126997">
              <a:defRPr sz="1800">
                <a:uFillTx/>
              </a:defRPr>
            </a:pPr>
            <a:r>
              <a:rPr sz="5394">
                <a:uFill>
                  <a:solidFill/>
                </a:uFill>
              </a:rPr>
              <a:t>STOP! You’re automating too much!</a:t>
            </a:r>
            <a:endParaRPr sz="5394">
              <a:uFill>
                <a:solidFill/>
              </a:uFill>
            </a:endParaRPr>
          </a:p>
          <a:p>
            <a:pPr lvl="0" defTabSz="1126997">
              <a:defRPr sz="1800">
                <a:uFillTx/>
              </a:defRPr>
            </a:pPr>
            <a:r>
              <a:rPr sz="3741">
                <a:uFill>
                  <a:solidFill/>
                </a:uFill>
              </a:rPr>
              <a:t>(and other tales from the field)</a:t>
            </a:r>
          </a:p>
        </p:txBody>
      </p:sp>
      <p:pic>
        <p:nvPicPr>
          <p:cNvPr id="54" name="dropped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00676" y="907005"/>
            <a:ext cx="7003448" cy="16939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ATDD - Source Management - Continuous Integration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09" y="2108200"/>
            <a:ext cx="12954001" cy="5569395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Shape 86"/>
          <p:cNvSpPr/>
          <p:nvPr/>
        </p:nvSpPr>
        <p:spPr>
          <a:xfrm>
            <a:off x="1721439" y="393700"/>
            <a:ext cx="9561922" cy="1041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defTabSz="1295400">
              <a:buClr>
                <a:srgbClr val="000000"/>
              </a:buClr>
              <a:defRPr sz="6200">
                <a:uFill>
                  <a:solidFill/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uFillTx/>
              </a:defRPr>
            </a:pPr>
            <a:r>
              <a:rPr sz="6200">
                <a:uFill>
                  <a:solidFill/>
                </a:uFill>
              </a:rPr>
              <a:t>Part of the process…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z="80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8000"/>
              <a:t>Can my team benefit?</a:t>
            </a:r>
          </a:p>
        </p:txBody>
      </p:sp>
      <p:sp>
        <p:nvSpPr>
          <p:cNvPr id="91" name="Shape 91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0" indent="0" algn="ctr" defTabSz="577991">
              <a:spcBef>
                <a:spcPts val="1600"/>
              </a:spcBef>
              <a:buSzTx/>
              <a:buNone/>
              <a:defRPr sz="1800"/>
            </a:pPr>
            <a:r>
              <a:rPr sz="4900">
                <a:latin typeface="+mn-lt"/>
                <a:ea typeface="+mn-ea"/>
                <a:cs typeface="+mn-cs"/>
                <a:sym typeface="Helvetica Light"/>
              </a:rPr>
              <a:t>We </a:t>
            </a:r>
            <a:r>
              <a:rPr b="1" sz="4900">
                <a:latin typeface="Helvetica"/>
                <a:ea typeface="Helvetica"/>
                <a:cs typeface="Helvetica"/>
                <a:sym typeface="Helvetica"/>
              </a:rPr>
              <a:t>can</a:t>
            </a:r>
            <a:r>
              <a:rPr sz="4900">
                <a:latin typeface="+mn-lt"/>
                <a:ea typeface="+mn-ea"/>
                <a:cs typeface="+mn-cs"/>
                <a:sym typeface="Helvetica Light"/>
              </a:rPr>
              <a:t> improve design going forward</a:t>
            </a:r>
            <a:endParaRPr sz="4900">
              <a:latin typeface="+mn-lt"/>
              <a:ea typeface="+mn-ea"/>
              <a:cs typeface="+mn-cs"/>
              <a:sym typeface="Helvetica Light"/>
            </a:endParaRPr>
          </a:p>
          <a:p>
            <a:pPr lvl="0" marL="0" indent="0" algn="ctr" defTabSz="577991">
              <a:spcBef>
                <a:spcPts val="1600"/>
              </a:spcBef>
              <a:buSzTx/>
              <a:buNone/>
              <a:defRPr sz="1800"/>
            </a:pPr>
            <a:endParaRPr sz="4900">
              <a:latin typeface="+mn-lt"/>
              <a:ea typeface="+mn-ea"/>
              <a:cs typeface="+mn-cs"/>
              <a:sym typeface="Helvetica Light"/>
            </a:endParaRPr>
          </a:p>
          <a:p>
            <a:pPr lvl="0" marL="0" indent="0" algn="ctr" defTabSz="577991">
              <a:spcBef>
                <a:spcPts val="1600"/>
              </a:spcBef>
              <a:buSzTx/>
              <a:buNone/>
              <a:defRPr sz="1800"/>
            </a:pPr>
            <a:r>
              <a:rPr sz="4900">
                <a:latin typeface="+mn-lt"/>
                <a:ea typeface="+mn-ea"/>
                <a:cs typeface="+mn-cs"/>
                <a:sym typeface="Helvetica Light"/>
              </a:rPr>
              <a:t>The goal is writing </a:t>
            </a:r>
            <a:r>
              <a:rPr b="1" sz="4900">
                <a:latin typeface="Helvetica"/>
                <a:ea typeface="Helvetica"/>
                <a:cs typeface="Helvetica"/>
                <a:sym typeface="Helvetica"/>
              </a:rPr>
              <a:t>working code</a:t>
            </a:r>
            <a:r>
              <a:rPr sz="4900">
                <a:latin typeface="+mn-lt"/>
                <a:ea typeface="+mn-ea"/>
                <a:cs typeface="+mn-cs"/>
                <a:sym typeface="Helvetica Light"/>
              </a:rPr>
              <a:t>/providing </a:t>
            </a:r>
            <a:r>
              <a:rPr b="1" sz="4900">
                <a:latin typeface="Helvetica"/>
                <a:ea typeface="Helvetica"/>
                <a:cs typeface="Helvetica"/>
                <a:sym typeface="Helvetica"/>
              </a:rPr>
              <a:t>value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automate-all-the-things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dissolv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How do I get started?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z="80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8000"/>
              <a:t>How do I get started?</a:t>
            </a:r>
          </a:p>
        </p:txBody>
      </p:sp>
      <p:sp>
        <p:nvSpPr>
          <p:cNvPr id="98" name="Shape 98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1146527" indent="-1146527" defTabSz="577991">
              <a:spcBef>
                <a:spcPts val="4200"/>
              </a:spcBef>
              <a:buSzPct val="100000"/>
              <a:buAutoNum type="arabicPeriod" startAt="1"/>
              <a:defRPr sz="1800"/>
            </a:pPr>
            <a:r>
              <a:rPr sz="6500">
                <a:latin typeface="+mn-lt"/>
                <a:ea typeface="+mn-ea"/>
                <a:cs typeface="+mn-cs"/>
                <a:sym typeface="Helvetica Light"/>
              </a:rPr>
              <a:t>Test KEY use cases</a:t>
            </a:r>
            <a:endParaRPr sz="6500">
              <a:latin typeface="+mn-lt"/>
              <a:ea typeface="+mn-ea"/>
              <a:cs typeface="+mn-cs"/>
              <a:sym typeface="Helvetica Light"/>
            </a:endParaRPr>
          </a:p>
          <a:p>
            <a:pPr lvl="0" marL="1146527" indent="-1146527" defTabSz="577991">
              <a:spcBef>
                <a:spcPts val="4200"/>
              </a:spcBef>
              <a:buSzPct val="100000"/>
              <a:buAutoNum type="arabicPeriod" startAt="1"/>
              <a:defRPr sz="1800"/>
            </a:pPr>
            <a:r>
              <a:rPr sz="6500">
                <a:latin typeface="+mn-lt"/>
                <a:ea typeface="+mn-ea"/>
                <a:cs typeface="+mn-cs"/>
                <a:sym typeface="Helvetica Light"/>
              </a:rPr>
              <a:t>Test defects</a:t>
            </a:r>
            <a:endParaRPr sz="6500">
              <a:latin typeface="+mn-lt"/>
              <a:ea typeface="+mn-ea"/>
              <a:cs typeface="+mn-cs"/>
              <a:sym typeface="Helvetica Light"/>
            </a:endParaRPr>
          </a:p>
          <a:p>
            <a:pPr lvl="0" marL="1146527" indent="-1146527" defTabSz="577991">
              <a:spcBef>
                <a:spcPts val="4200"/>
              </a:spcBef>
              <a:buSzPct val="100000"/>
              <a:buAutoNum type="arabicPeriod" startAt="1"/>
              <a:defRPr sz="1800"/>
            </a:pPr>
            <a:r>
              <a:rPr sz="6500">
                <a:latin typeface="+mn-lt"/>
                <a:ea typeface="+mn-ea"/>
                <a:cs typeface="+mn-cs"/>
                <a:sym typeface="Helvetica Light"/>
              </a:rPr>
              <a:t>Test new features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98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What should I automate?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7760"/>
            </a:lvl1pPr>
          </a:lstStyle>
          <a:p>
            <a:pPr lvl="0">
              <a:defRPr sz="1800"/>
            </a:pPr>
            <a:r>
              <a:rPr sz="7760"/>
              <a:t>What should I automate?</a:t>
            </a:r>
          </a:p>
        </p:txBody>
      </p:sp>
      <p:sp>
        <p:nvSpPr>
          <p:cNvPr id="103" name="Shape 10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You are testing the </a:t>
            </a:r>
            <a:r>
              <a:rPr b="1" sz="3600">
                <a:latin typeface="Helvetica"/>
                <a:ea typeface="Helvetica"/>
                <a:cs typeface="Helvetica"/>
                <a:sym typeface="Helvetica"/>
              </a:rPr>
              <a:t>behavior</a:t>
            </a:r>
            <a:r>
              <a:rPr sz="3600"/>
              <a:t> of your system</a:t>
            </a:r>
            <a:endParaRPr sz="3600"/>
          </a:p>
          <a:p>
            <a:pPr lvl="0">
              <a:defRPr sz="1800"/>
            </a:pPr>
            <a:r>
              <a:rPr sz="3600"/>
              <a:t>What do you need to test to determine if your system is </a:t>
            </a:r>
            <a:r>
              <a:rPr b="1" sz="3600">
                <a:latin typeface="Helvetica"/>
                <a:ea typeface="Helvetica"/>
                <a:cs typeface="Helvetica"/>
                <a:sym typeface="Helvetica"/>
              </a:rPr>
              <a:t>behaving</a:t>
            </a:r>
            <a:r>
              <a:rPr sz="3600"/>
              <a:t>?</a:t>
            </a:r>
            <a:endParaRPr sz="3600"/>
          </a:p>
          <a:p>
            <a:pPr lvl="0">
              <a:defRPr sz="1800"/>
            </a:pPr>
            <a:r>
              <a:rPr sz="3600"/>
              <a:t>Regression is a side-effect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14781">
              <a:defRPr sz="5680"/>
            </a:lvl1pPr>
          </a:lstStyle>
          <a:p>
            <a:pPr lvl="0">
              <a:defRPr sz="1800"/>
            </a:pPr>
            <a:r>
              <a:rPr sz="5680"/>
              <a:t>Don’t forget your testing triangle</a:t>
            </a:r>
          </a:p>
        </p:txBody>
      </p:sp>
      <p:sp>
        <p:nvSpPr>
          <p:cNvPr id="108" name="Shape 10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09" name="Testing Pyramid - Full Monty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2903" y="158665"/>
            <a:ext cx="8678994" cy="68708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00050" y="996425"/>
            <a:ext cx="8395622" cy="4533636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Shape 112"/>
          <p:cNvSpPr/>
          <p:nvPr>
            <p:ph type="body" idx="1"/>
          </p:nvPr>
        </p:nvSpPr>
        <p:spPr>
          <a:xfrm>
            <a:off x="532022" y="4765906"/>
            <a:ext cx="12131550" cy="4629349"/>
          </a:xfrm>
          <a:prstGeom prst="rect">
            <a:avLst/>
          </a:prstGeom>
          <a:ln>
            <a:miter lim="400000"/>
          </a:ln>
        </p:spPr>
        <p:txBody>
          <a:bodyPr lIns="0" tIns="0" rIns="0" bIns="0" anchor="ctr">
            <a:normAutofit fontScale="100000" lnSpcReduction="0"/>
          </a:bodyPr>
          <a:lstStyle/>
          <a:p>
            <a:pPr lvl="0" marL="444500" indent="-444500" defTabSz="584200">
              <a:spcBef>
                <a:spcPts val="4200"/>
              </a:spcBef>
              <a:buClrTx/>
              <a:buSzPct val="75000"/>
              <a:buFontTx/>
              <a:defRPr sz="1800">
                <a:uFillTx/>
              </a:defRPr>
            </a:pPr>
            <a:r>
              <a:rPr sz="3600">
                <a:latin typeface="+mn-lt"/>
                <a:ea typeface="+mn-ea"/>
                <a:cs typeface="+mn-cs"/>
                <a:sym typeface="Helvetica Light"/>
              </a:rPr>
              <a:t>Deliberately test your system at the physical boundaries</a:t>
            </a:r>
            <a:endParaRPr sz="3600">
              <a:latin typeface="+mn-lt"/>
              <a:ea typeface="+mn-ea"/>
              <a:cs typeface="+mn-cs"/>
              <a:sym typeface="Helvetica Light"/>
            </a:endParaRPr>
          </a:p>
          <a:p>
            <a:pPr lvl="0" marL="444500" indent="-444500" defTabSz="584200">
              <a:spcBef>
                <a:spcPts val="4200"/>
              </a:spcBef>
              <a:buClrTx/>
              <a:buSzPct val="75000"/>
              <a:buFontTx/>
              <a:defRPr sz="1800">
                <a:uFillTx/>
              </a:defRPr>
            </a:pPr>
            <a:r>
              <a:rPr sz="3600">
                <a:latin typeface="+mn-lt"/>
                <a:ea typeface="+mn-ea"/>
                <a:cs typeface="+mn-cs"/>
                <a:sym typeface="Helvetica Light"/>
              </a:rPr>
              <a:t>Know what your system does and how it works</a:t>
            </a:r>
            <a:endParaRPr sz="3600">
              <a:latin typeface="+mn-lt"/>
              <a:ea typeface="+mn-ea"/>
              <a:cs typeface="+mn-cs"/>
              <a:sym typeface="Helvetica Light"/>
            </a:endParaRPr>
          </a:p>
          <a:p>
            <a:pPr lvl="0" marL="444500" indent="-444500" defTabSz="584200">
              <a:spcBef>
                <a:spcPts val="4200"/>
              </a:spcBef>
              <a:buClrTx/>
              <a:buSzPct val="75000"/>
              <a:buFontTx/>
              <a:defRPr sz="1800">
                <a:uFillTx/>
              </a:defRPr>
            </a:pPr>
            <a:r>
              <a:rPr sz="3600">
                <a:latin typeface="+mn-lt"/>
                <a:ea typeface="+mn-ea"/>
                <a:cs typeface="+mn-cs"/>
                <a:sym typeface="Helvetica Light"/>
              </a:rPr>
              <a:t>Collaborate! Collaborate! collaborate!</a:t>
            </a:r>
          </a:p>
        </p:txBody>
      </p:sp>
      <p:grpSp>
        <p:nvGrpSpPr>
          <p:cNvPr id="115" name="Group 115"/>
          <p:cNvGrpSpPr/>
          <p:nvPr/>
        </p:nvGrpSpPr>
        <p:grpSpPr>
          <a:xfrm>
            <a:off x="231047" y="925499"/>
            <a:ext cx="1513087" cy="4298435"/>
            <a:chOff x="0" y="0"/>
            <a:chExt cx="1513085" cy="4298434"/>
          </a:xfrm>
        </p:grpSpPr>
        <p:sp>
          <p:nvSpPr>
            <p:cNvPr id="113" name="Shape 113"/>
            <p:cNvSpPr/>
            <p:nvPr/>
          </p:nvSpPr>
          <p:spPr>
            <a:xfrm flipV="1">
              <a:off x="1513085" y="-1"/>
              <a:ext cx="1" cy="4298436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14" name="Shape 114"/>
            <p:cNvSpPr/>
            <p:nvPr/>
          </p:nvSpPr>
          <p:spPr>
            <a:xfrm>
              <a:off x="0" y="1740634"/>
              <a:ext cx="1470753" cy="817166"/>
            </a:xfrm>
            <a:prstGeom prst="rightArrow">
              <a:avLst>
                <a:gd name="adj1" fmla="val 32000"/>
                <a:gd name="adj2" fmla="val 49725"/>
              </a:avLst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16" name="Shape 116"/>
          <p:cNvSpPr/>
          <p:nvPr/>
        </p:nvSpPr>
        <p:spPr>
          <a:xfrm>
            <a:off x="-14751" y="499533"/>
            <a:ext cx="4790084" cy="49902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grpSp>
        <p:nvGrpSpPr>
          <p:cNvPr id="119" name="Group 119"/>
          <p:cNvGrpSpPr/>
          <p:nvPr/>
        </p:nvGrpSpPr>
        <p:grpSpPr>
          <a:xfrm>
            <a:off x="3372180" y="925498"/>
            <a:ext cx="1513087" cy="4298436"/>
            <a:chOff x="0" y="0"/>
            <a:chExt cx="1513085" cy="4298434"/>
          </a:xfrm>
        </p:grpSpPr>
        <p:sp>
          <p:nvSpPr>
            <p:cNvPr id="117" name="Shape 117"/>
            <p:cNvSpPr/>
            <p:nvPr/>
          </p:nvSpPr>
          <p:spPr>
            <a:xfrm flipV="1">
              <a:off x="1513085" y="-1"/>
              <a:ext cx="1" cy="4298436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18" name="Shape 118"/>
            <p:cNvSpPr/>
            <p:nvPr/>
          </p:nvSpPr>
          <p:spPr>
            <a:xfrm>
              <a:off x="0" y="1740634"/>
              <a:ext cx="1470753" cy="817166"/>
            </a:xfrm>
            <a:prstGeom prst="rightArrow">
              <a:avLst>
                <a:gd name="adj1" fmla="val 32000"/>
                <a:gd name="adj2" fmla="val 49725"/>
              </a:avLst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nodeType="after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clickEffect" presetClass="exi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nodeType="afterEffect" presetClass="exi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nodeType="after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6" grpId="1"/>
      <p:bldP build="whole" bldLvl="1" animBg="1" rev="0" advAuto="0" spid="119" grpId="2"/>
      <p:bldP build="whole" bldLvl="1" animBg="1" rev="0" advAuto="0" spid="119" grpId="3"/>
      <p:bldP build="whole" bldLvl="1" animBg="1" rev="0" advAuto="0" spid="116" grpId="4"/>
      <p:bldP build="whole" bldLvl="1" animBg="1" rev="0" advAuto="0" spid="115" grpId="5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defRPr sz="7679"/>
            </a:lvl1pPr>
          </a:lstStyle>
          <a:p>
            <a:pPr lvl="0">
              <a:defRPr sz="1800"/>
            </a:pPr>
            <a:r>
              <a:rPr sz="7679"/>
              <a:t>Where does automation fit in with our process?</a:t>
            </a:r>
          </a:p>
        </p:txBody>
      </p:sp>
    </p:spTree>
  </p:cSld>
  <p:clrMapOvr>
    <a:masterClrMapping/>
  </p:clrMapOvr>
  <p:transition spd="slow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7800"/>
              <a:t>My name is Shawn and I’m a software developer</a:t>
            </a:r>
          </a:p>
        </p:txBody>
      </p:sp>
    </p:spTree>
  </p:cSld>
  <p:clrMapOvr>
    <a:masterClrMapping/>
  </p:clrMapOvr>
  <p:transition spd="slow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ATDD - Source Management - Continuous Integration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09" y="2108200"/>
            <a:ext cx="12954001" cy="5569395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Shape 1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WWTDDD</a:t>
            </a:r>
          </a:p>
        </p:txBody>
      </p:sp>
      <p:sp>
        <p:nvSpPr>
          <p:cNvPr id="127" name="Shape 127"/>
          <p:cNvSpPr/>
          <p:nvPr/>
        </p:nvSpPr>
        <p:spPr>
          <a:xfrm>
            <a:off x="2751973" y="7626343"/>
            <a:ext cx="7500854" cy="1739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>
                <a:solidFill>
                  <a:srgbClr val="C82506"/>
                </a:solidFill>
              </a:rPr>
              <a:t>We define our </a:t>
            </a:r>
            <a:r>
              <a:rPr b="1" sz="3600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rPr>
              <a:t>Acceptance Criteria</a:t>
            </a:r>
            <a:endParaRPr sz="3600">
              <a:solidFill>
                <a:srgbClr val="C82506"/>
              </a:solidFill>
            </a:endParaRPr>
          </a:p>
          <a:p>
            <a:pPr lvl="0">
              <a:defRPr sz="1800"/>
            </a:pPr>
            <a:r>
              <a:rPr sz="3600">
                <a:solidFill>
                  <a:srgbClr val="C82506"/>
                </a:solidFill>
              </a:rPr>
              <a:t>AND</a:t>
            </a:r>
            <a:endParaRPr sz="3600">
              <a:solidFill>
                <a:srgbClr val="C82506"/>
              </a:solidFill>
            </a:endParaRPr>
          </a:p>
          <a:p>
            <a:pPr lvl="0">
              <a:defRPr sz="1800"/>
            </a:pPr>
            <a:r>
              <a:rPr sz="3600">
                <a:solidFill>
                  <a:srgbClr val="C82506"/>
                </a:solidFill>
              </a:rPr>
              <a:t>Encode them as </a:t>
            </a:r>
            <a:r>
              <a:rPr b="1" sz="3600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rPr>
              <a:t>Acceptance Tests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7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 lvl="0">
              <a:defRPr sz="1800"/>
            </a:pPr>
            <a:r>
              <a:rPr sz="6640"/>
              <a:t>What solution and architectural dependencies am I driving?</a:t>
            </a: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34" name="Shape 134"/>
          <p:cNvSpPr/>
          <p:nvPr>
            <p:ph type="body" idx="1"/>
          </p:nvPr>
        </p:nvSpPr>
        <p:spPr>
          <a:xfrm>
            <a:off x="952500" y="2406104"/>
            <a:ext cx="11099800" cy="648389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Poorly designed or implemented systems tend to be hard to test</a:t>
            </a:r>
            <a:endParaRPr sz="3600"/>
          </a:p>
          <a:p>
            <a:pPr lvl="0">
              <a:defRPr sz="1800"/>
            </a:pPr>
            <a:r>
              <a:rPr sz="3600"/>
              <a:t>Code under test might need to be refactored</a:t>
            </a:r>
            <a:endParaRPr sz="3600"/>
          </a:p>
          <a:p>
            <a:pPr lvl="0">
              <a:defRPr sz="1800"/>
            </a:pPr>
            <a:r>
              <a:rPr sz="3600"/>
              <a:t>Test suite could be inefficient</a:t>
            </a:r>
          </a:p>
        </p:txBody>
      </p:sp>
      <p:pic>
        <p:nvPicPr>
          <p:cNvPr id="135" name="bad softwar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0723" y="7713"/>
            <a:ext cx="5760271" cy="36536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200">
                <a:uFill>
                  <a:solidFill/>
                </a:uFill>
              </a:rPr>
              <a:t>Case Study in Pain</a:t>
            </a:r>
          </a:p>
        </p:txBody>
      </p:sp>
      <p:sp>
        <p:nvSpPr>
          <p:cNvPr id="138" name="Shape 13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Huge Automated Functional Test Run</a:t>
            </a:r>
            <a:endParaRPr sz="4400">
              <a:uFill>
                <a:solidFill/>
              </a:uFill>
            </a:endParaRPr>
          </a:p>
          <a:p>
            <a:pPr lvl="0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5500+ Scenarios</a:t>
            </a:r>
            <a:endParaRPr sz="4400">
              <a:uFill>
                <a:solidFill/>
              </a:uFill>
            </a:endParaRPr>
          </a:p>
          <a:p>
            <a:pPr lvl="0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550+ Hours to Execute</a:t>
            </a:r>
          </a:p>
        </p:txBody>
      </p:sp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200">
                <a:uFill>
                  <a:solidFill/>
                </a:uFill>
              </a:rPr>
              <a:t>Case Study in Pain</a:t>
            </a:r>
          </a:p>
        </p:txBody>
      </p:sp>
      <p:sp>
        <p:nvSpPr>
          <p:cNvPr id="141" name="Shape 14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Huge Automated Functional Test Run</a:t>
            </a:r>
            <a:endParaRPr sz="4400">
              <a:uFill>
                <a:solidFill/>
              </a:uFill>
            </a:endParaRPr>
          </a:p>
          <a:p>
            <a:pPr lvl="0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5500+ Scenarios</a:t>
            </a:r>
            <a:endParaRPr sz="4400">
              <a:uFill>
                <a:solidFill/>
              </a:uFill>
            </a:endParaRPr>
          </a:p>
          <a:p>
            <a:pPr lvl="0" marL="835818" indent="-835818">
              <a:defRPr sz="1800">
                <a:uFillTx/>
              </a:defRPr>
            </a:pPr>
            <a:r>
              <a:rPr b="1" sz="7800">
                <a:uFill>
                  <a:solidFill/>
                </a:uFill>
              </a:rPr>
              <a:t>550+ Hours to Execute</a:t>
            </a:r>
          </a:p>
        </p:txBody>
      </p:sp>
    </p:spTree>
  </p:cSld>
  <p:clrMapOvr>
    <a:masterClrMapping/>
  </p:clrMapOvr>
  <p:transition spd="slow" advClick="1">
    <p:dissolv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58050" y="8347595"/>
            <a:ext cx="738024" cy="1033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58050" y="6069074"/>
            <a:ext cx="738024" cy="1033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58050" y="4929814"/>
            <a:ext cx="738024" cy="10332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58050" y="3790553"/>
            <a:ext cx="738024" cy="1033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58050" y="2651293"/>
            <a:ext cx="738024" cy="1033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58050" y="372772"/>
            <a:ext cx="738024" cy="1033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58050" y="1512032"/>
            <a:ext cx="738024" cy="1033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58050" y="7208335"/>
            <a:ext cx="738024" cy="10332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22432" y="8347595"/>
            <a:ext cx="738024" cy="1033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22432" y="6069074"/>
            <a:ext cx="738024" cy="1033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22432" y="4929814"/>
            <a:ext cx="738024" cy="1033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22432" y="3790554"/>
            <a:ext cx="738024" cy="10332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22432" y="2651293"/>
            <a:ext cx="738024" cy="1033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22432" y="372772"/>
            <a:ext cx="738024" cy="1033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22432" y="1512032"/>
            <a:ext cx="738024" cy="1033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22432" y="7208335"/>
            <a:ext cx="738024" cy="10332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86815" y="8347595"/>
            <a:ext cx="738024" cy="1033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86815" y="6069074"/>
            <a:ext cx="738024" cy="1033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86815" y="4929814"/>
            <a:ext cx="738024" cy="1033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86815" y="3790554"/>
            <a:ext cx="738024" cy="10332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86815" y="2651293"/>
            <a:ext cx="738024" cy="1033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86815" y="372772"/>
            <a:ext cx="738024" cy="1033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86815" y="1512032"/>
            <a:ext cx="738024" cy="1033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86815" y="7208335"/>
            <a:ext cx="738024" cy="10332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197" y="8347595"/>
            <a:ext cx="738023" cy="1033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197" y="6069074"/>
            <a:ext cx="738023" cy="1033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197" y="4929814"/>
            <a:ext cx="738023" cy="1033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197" y="3790554"/>
            <a:ext cx="738023" cy="10332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197" y="2651293"/>
            <a:ext cx="738023" cy="1033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197" y="372772"/>
            <a:ext cx="738023" cy="1033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197" y="1512032"/>
            <a:ext cx="738023" cy="1033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197" y="7208335"/>
            <a:ext cx="738023" cy="10332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15579" y="8347595"/>
            <a:ext cx="738024" cy="1033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15579" y="6069074"/>
            <a:ext cx="738024" cy="1033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15579" y="4929814"/>
            <a:ext cx="738024" cy="1033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15579" y="3790554"/>
            <a:ext cx="738024" cy="10332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15579" y="2651293"/>
            <a:ext cx="738024" cy="1033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15579" y="372772"/>
            <a:ext cx="738024" cy="1033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15579" y="1512032"/>
            <a:ext cx="738024" cy="1033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15579" y="7208335"/>
            <a:ext cx="738024" cy="10332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79962" y="8347595"/>
            <a:ext cx="738023" cy="1033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79962" y="6069074"/>
            <a:ext cx="738023" cy="1033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79962" y="4929814"/>
            <a:ext cx="738023" cy="1033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79962" y="3790554"/>
            <a:ext cx="738023" cy="10332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79962" y="2651293"/>
            <a:ext cx="738023" cy="1033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79962" y="372772"/>
            <a:ext cx="738023" cy="1033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79962" y="1512032"/>
            <a:ext cx="738023" cy="1033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79962" y="7208335"/>
            <a:ext cx="738023" cy="10332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44344" y="8347595"/>
            <a:ext cx="738023" cy="1033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44344" y="6069074"/>
            <a:ext cx="738023" cy="1033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44344" y="4929814"/>
            <a:ext cx="738023" cy="1033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44344" y="3790554"/>
            <a:ext cx="738023" cy="10332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44344" y="2651293"/>
            <a:ext cx="738023" cy="1033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44344" y="372772"/>
            <a:ext cx="738023" cy="1033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44344" y="1512032"/>
            <a:ext cx="738023" cy="1033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44344" y="7208335"/>
            <a:ext cx="738023" cy="10332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08727" y="6069074"/>
            <a:ext cx="738023" cy="1033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08727" y="4929814"/>
            <a:ext cx="738023" cy="1033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08727" y="3790554"/>
            <a:ext cx="738023" cy="10332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08727" y="2651293"/>
            <a:ext cx="738023" cy="1033233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hape 205"/>
          <p:cNvSpPr/>
          <p:nvPr/>
        </p:nvSpPr>
        <p:spPr>
          <a:xfrm>
            <a:off x="77807" y="3790554"/>
            <a:ext cx="12849186" cy="1958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defTabSz="457200">
              <a:defRPr sz="6200">
                <a:uFill>
                  <a:solidFill/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uFillTx/>
              </a:defRPr>
            </a:pPr>
            <a:r>
              <a:rPr sz="6200">
                <a:uFill>
                  <a:solidFill/>
                </a:uFill>
              </a:rPr>
              <a:t>Automated Functional Test Running Infrastructure</a:t>
            </a:r>
          </a:p>
        </p:txBody>
      </p:sp>
    </p:spTree>
  </p:cSld>
  <p:clrMapOvr>
    <a:masterClrMapping/>
  </p:clrMapOvr>
  <p:transition spd="slow" advClick="1">
    <p:fade thruBlk="1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nodeType="afterEffect" presetClass="entr" presetSubtype="32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nodeType="afterEffect" presetClass="entr" presetSubtype="32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nodeType="afterEffect" presetClass="entr" presetSubtype="32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"/>
                            </p:stCondLst>
                            <p:childTnLst>
                              <p:par>
                                <p:cTn id="25" nodeType="afterEffect" presetClass="entr" presetSubtype="32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nodeType="afterEffect" presetClass="entr" presetSubtype="32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"/>
                            </p:stCondLst>
                            <p:childTnLst>
                              <p:par>
                                <p:cTn id="35" nodeType="afterEffect" presetClass="entr" presetSubtype="32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"/>
                            </p:stCondLst>
                            <p:childTnLst>
                              <p:par>
                                <p:cTn id="40" nodeType="afterEffect" presetClass="entr" presetSubtype="32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"/>
                            </p:stCondLst>
                            <p:childTnLst>
                              <p:par>
                                <p:cTn id="45" nodeType="afterEffect" presetClass="entr" presetSubtype="32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"/>
                            </p:stCondLst>
                            <p:childTnLst>
                              <p:par>
                                <p:cTn id="50" nodeType="afterEffect" presetClass="entr" presetSubtype="32" presetID="23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nodeType="afterEffect" presetClass="entr" presetSubtype="32" presetID="23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100"/>
                            </p:stCondLst>
                            <p:childTnLst>
                              <p:par>
                                <p:cTn id="60" nodeType="afterEffect" presetClass="entr" presetSubtype="32" presetID="23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00"/>
                            </p:stCondLst>
                            <p:childTnLst>
                              <p:par>
                                <p:cTn id="65" nodeType="afterEffect" presetClass="entr" presetSubtype="32" presetID="23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300"/>
                            </p:stCondLst>
                            <p:childTnLst>
                              <p:par>
                                <p:cTn id="70" nodeType="afterEffect" presetClass="entr" presetSubtype="32" presetID="23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400"/>
                            </p:stCondLst>
                            <p:childTnLst>
                              <p:par>
                                <p:cTn id="75" nodeType="afterEffect" presetClass="entr" presetSubtype="32" presetID="23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nodeType="afterEffect" presetClass="entr" presetSubtype="32" presetID="23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600"/>
                            </p:stCondLst>
                            <p:childTnLst>
                              <p:par>
                                <p:cTn id="85" nodeType="afterEffect" presetClass="entr" presetSubtype="32" presetID="23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700"/>
                            </p:stCondLst>
                            <p:childTnLst>
                              <p:par>
                                <p:cTn id="90" nodeType="afterEffect" presetClass="entr" presetSubtype="32" presetID="23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800"/>
                            </p:stCondLst>
                            <p:childTnLst>
                              <p:par>
                                <p:cTn id="95" nodeType="afterEffect" presetClass="entr" presetSubtype="32" presetID="23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900"/>
                            </p:stCondLst>
                            <p:childTnLst>
                              <p:par>
                                <p:cTn id="100" nodeType="afterEffect" presetClass="entr" presetSubtype="32" presetID="23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nodeType="afterEffect" presetClass="entr" presetSubtype="32" presetID="23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100"/>
                            </p:stCondLst>
                            <p:childTnLst>
                              <p:par>
                                <p:cTn id="110" nodeType="afterEffect" presetClass="entr" presetSubtype="32" presetID="23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200"/>
                            </p:stCondLst>
                            <p:childTnLst>
                              <p:par>
                                <p:cTn id="115" nodeType="afterEffect" presetClass="entr" presetSubtype="32" presetID="23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300"/>
                            </p:stCondLst>
                            <p:childTnLst>
                              <p:par>
                                <p:cTn id="120" nodeType="afterEffect" presetClass="entr" presetSubtype="32" presetID="23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1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1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400"/>
                            </p:stCondLst>
                            <p:childTnLst>
                              <p:par>
                                <p:cTn id="125" nodeType="afterEffect" presetClass="entr" presetSubtype="32" presetID="23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500"/>
                            </p:stCondLst>
                            <p:childTnLst>
                              <p:par>
                                <p:cTn id="130" nodeType="afterEffect" presetClass="entr" presetSubtype="32" presetID="23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600"/>
                            </p:stCondLst>
                            <p:childTnLst>
                              <p:par>
                                <p:cTn id="135" nodeType="afterEffect" presetClass="entr" presetSubtype="32" presetID="23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6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700"/>
                            </p:stCondLst>
                            <p:childTnLst>
                              <p:par>
                                <p:cTn id="140" nodeType="afterEffect" presetClass="entr" presetSubtype="32" presetID="23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1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1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800"/>
                            </p:stCondLst>
                            <p:childTnLst>
                              <p:par>
                                <p:cTn id="145" nodeType="afterEffect" presetClass="entr" presetSubtype="32" presetID="23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1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900"/>
                            </p:stCondLst>
                            <p:childTnLst>
                              <p:par>
                                <p:cTn id="150" nodeType="afterEffect" presetClass="entr" presetSubtype="32" presetID="23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1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1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5" nodeType="afterEffect" presetClass="entr" presetSubtype="32" presetID="23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6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3100"/>
                            </p:stCondLst>
                            <p:childTnLst>
                              <p:par>
                                <p:cTn id="160" nodeType="afterEffect" presetClass="entr" presetSubtype="32" presetID="23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3200"/>
                            </p:stCondLst>
                            <p:childTnLst>
                              <p:par>
                                <p:cTn id="165" nodeType="afterEffect" presetClass="entr" presetSubtype="32" presetID="23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6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1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3300"/>
                            </p:stCondLst>
                            <p:childTnLst>
                              <p:par>
                                <p:cTn id="170" nodeType="afterEffect" presetClass="entr" presetSubtype="32" presetID="23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1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1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3400"/>
                            </p:stCondLst>
                            <p:childTnLst>
                              <p:par>
                                <p:cTn id="175" nodeType="afterEffect" presetClass="entr" presetSubtype="32" presetID="23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6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3500"/>
                            </p:stCondLst>
                            <p:childTnLst>
                              <p:par>
                                <p:cTn id="180" nodeType="afterEffect" presetClass="entr" presetSubtype="32" presetID="23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1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1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3600"/>
                            </p:stCondLst>
                            <p:childTnLst>
                              <p:par>
                                <p:cTn id="185" nodeType="afterEffect" presetClass="entr" presetSubtype="32" presetID="23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6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3700"/>
                            </p:stCondLst>
                            <p:childTnLst>
                              <p:par>
                                <p:cTn id="190" nodeType="afterEffect" presetClass="entr" presetSubtype="32" presetID="23" grpId="3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1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3800"/>
                            </p:stCondLst>
                            <p:childTnLst>
                              <p:par>
                                <p:cTn id="195" nodeType="afterEffect" presetClass="entr" presetSubtype="32" presetID="23" grpId="3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6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1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3900"/>
                            </p:stCondLst>
                            <p:childTnLst>
                              <p:par>
                                <p:cTn id="200" nodeType="afterEffect" presetClass="entr" presetSubtype="32" presetID="23" grpId="4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1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1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4000"/>
                            </p:stCondLst>
                            <p:childTnLst>
                              <p:par>
                                <p:cTn id="205" nodeType="afterEffect" presetClass="entr" presetSubtype="32" presetID="23" grpId="4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6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1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4100"/>
                            </p:stCondLst>
                            <p:childTnLst>
                              <p:par>
                                <p:cTn id="210" nodeType="afterEffect" presetClass="entr" presetSubtype="32" presetID="23" grpId="4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1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1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4200"/>
                            </p:stCondLst>
                            <p:childTnLst>
                              <p:par>
                                <p:cTn id="215" nodeType="afterEffect" presetClass="entr" presetSubtype="32" presetID="23" grpId="4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1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4300"/>
                            </p:stCondLst>
                            <p:childTnLst>
                              <p:par>
                                <p:cTn id="220" nodeType="afterEffect" presetClass="entr" presetSubtype="32" presetID="23" grpId="4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1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1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4400"/>
                            </p:stCondLst>
                            <p:childTnLst>
                              <p:par>
                                <p:cTn id="225" nodeType="afterEffect" presetClass="entr" presetSubtype="32" presetID="23" grpId="4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6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1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4500"/>
                            </p:stCondLst>
                            <p:childTnLst>
                              <p:par>
                                <p:cTn id="230" nodeType="afterEffect" presetClass="entr" presetSubtype="32" presetID="23" grpId="4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1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1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4600"/>
                            </p:stCondLst>
                            <p:childTnLst>
                              <p:par>
                                <p:cTn id="235" nodeType="afterEffect" presetClass="entr" presetSubtype="32" presetID="23" grpId="4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6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1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4700"/>
                            </p:stCondLst>
                            <p:childTnLst>
                              <p:par>
                                <p:cTn id="240" nodeType="afterEffect" presetClass="entr" presetSubtype="32" presetID="23" grpId="4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1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2" dur="1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4800"/>
                            </p:stCondLst>
                            <p:childTnLst>
                              <p:par>
                                <p:cTn id="245" nodeType="afterEffect" presetClass="entr" presetSubtype="32" presetID="23" grpId="4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6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4900"/>
                            </p:stCondLst>
                            <p:childTnLst>
                              <p:par>
                                <p:cTn id="250" nodeType="afterEffect" presetClass="entr" presetSubtype="32" presetID="23" grpId="5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1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1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5" nodeType="afterEffect" presetClass="entr" presetSubtype="32" presetID="23" grpId="5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6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1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5100"/>
                            </p:stCondLst>
                            <p:childTnLst>
                              <p:par>
                                <p:cTn id="260" nodeType="afterEffect" presetClass="entr" presetSubtype="32" presetID="23" grpId="5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1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2" dur="1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5200"/>
                            </p:stCondLst>
                            <p:childTnLst>
                              <p:par>
                                <p:cTn id="265" nodeType="afterEffect" presetClass="entr" presetSubtype="32" presetID="23" grpId="5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6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1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5300"/>
                            </p:stCondLst>
                            <p:childTnLst>
                              <p:par>
                                <p:cTn id="270" nodeType="afterEffect" presetClass="entr" presetSubtype="32" presetID="23" grpId="5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1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2" dur="1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5400"/>
                            </p:stCondLst>
                            <p:childTnLst>
                              <p:par>
                                <p:cTn id="275" nodeType="afterEffect" presetClass="entr" presetSubtype="32" presetID="23" grpId="5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6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1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5500"/>
                            </p:stCondLst>
                            <p:childTnLst>
                              <p:par>
                                <p:cTn id="280" nodeType="afterEffect" presetClass="entr" presetSubtype="32" presetID="23" grpId="5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1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2" dur="1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5600"/>
                            </p:stCondLst>
                            <p:childTnLst>
                              <p:par>
                                <p:cTn id="285" nodeType="afterEffect" presetClass="entr" presetSubtype="32" presetID="23" grpId="5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6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1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5700"/>
                            </p:stCondLst>
                            <p:childTnLst>
                              <p:par>
                                <p:cTn id="290" nodeType="afterEffect" presetClass="entr" presetSubtype="32" presetID="23" grpId="5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1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2" dur="1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1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5800"/>
                            </p:stCondLst>
                            <p:childTnLst>
                              <p:par>
                                <p:cTn id="295" nodeType="afterEffect" presetClass="entr" presetSubtype="32" presetID="23" grpId="5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6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7" dur="1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1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5900"/>
                            </p:stCondLst>
                            <p:childTnLst>
                              <p:par>
                                <p:cTn id="300" nodeType="afterEffect" presetClass="entr" presetSubtype="32" presetID="23" grpId="6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1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2" dur="1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1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5" grpId="59"/>
      <p:bldP build="whole" bldLvl="1" animBg="1" rev="0" advAuto="0" spid="202" grpId="38"/>
      <p:bldP build="whole" bldLvl="1" animBg="1" rev="0" advAuto="0" spid="178" grpId="40"/>
      <p:bldP build="whole" bldLvl="1" animBg="1" rev="0" advAuto="0" spid="192" grpId="47"/>
      <p:bldP build="whole" bldLvl="1" animBg="1" rev="0" advAuto="0" spid="190" grpId="3"/>
      <p:bldP build="whole" bldLvl="1" animBg="1" rev="0" advAuto="0" spid="151" grpId="9"/>
      <p:bldP build="whole" bldLvl="1" animBg="1" rev="0" advAuto="0" spid="196" grpId="29"/>
      <p:bldP build="whole" bldLvl="1" animBg="1" rev="0" advAuto="0" spid="162" grpId="42"/>
      <p:bldP build="whole" bldLvl="1" animBg="1" rev="0" advAuto="0" spid="161" grpId="57"/>
      <p:bldP build="whole" bldLvl="1" animBg="1" rev="0" advAuto="0" spid="159" grpId="12"/>
      <p:bldP build="whole" bldLvl="1" animBg="1" rev="0" advAuto="0" spid="163" grpId="35"/>
      <p:bldP build="whole" bldLvl="1" animBg="1" rev="0" advAuto="0" spid="172" grpId="28"/>
      <p:bldP build="whole" bldLvl="1" animBg="1" rev="0" advAuto="0" spid="169" grpId="58"/>
      <p:bldP build="whole" bldLvl="1" animBg="1" rev="0" advAuto="0" spid="203" grpId="30"/>
      <p:bldP build="whole" bldLvl="1" animBg="1" rev="0" advAuto="0" spid="167" grpId="13"/>
      <p:bldP build="whole" bldLvl="1" animBg="1" rev="0" advAuto="0" spid="179" grpId="33"/>
      <p:bldP build="whole" bldLvl="1" animBg="1" rev="0" advAuto="0" spid="185" grpId="54"/>
      <p:bldP build="whole" bldLvl="1" animBg="1" rev="0" advAuto="0" spid="153" grpId="56"/>
      <p:bldP build="whole" bldLvl="1" animBg="1" rev="0" advAuto="0" spid="183" grpId="10"/>
      <p:bldP build="whole" bldLvl="1" animBg="1" rev="0" advAuto="0" spid="197" grpId="21"/>
      <p:bldP build="whole" bldLvl="1" animBg="1" rev="0" advAuto="0" spid="152" grpId="53"/>
      <p:bldP build="whole" bldLvl="1" animBg="1" rev="0" advAuto="0" spid="149" grpId="15"/>
      <p:bldP build="whole" bldLvl="1" animBg="1" rev="0" advAuto="0" spid="191" grpId="11"/>
      <p:bldP build="whole" bldLvl="1" animBg="1" rev="0" advAuto="0" spid="170" grpId="43"/>
      <p:bldP build="whole" bldLvl="1" animBg="1" rev="0" advAuto="0" spid="193" grpId="60"/>
      <p:bldP build="whole" bldLvl="1" animBg="1" rev="0" advAuto="0" spid="164" grpId="27"/>
      <p:bldP build="whole" bldLvl="1" animBg="1" rev="0" advAuto="0" spid="186" grpId="39"/>
      <p:bldP build="whole" bldLvl="1" animBg="1" rev="0" advAuto="0" spid="154" grpId="41"/>
      <p:bldP build="whole" bldLvl="1" animBg="1" rev="0" advAuto="0" spid="198" grpId="1"/>
      <p:bldP build="whole" bldLvl="1" animBg="1" rev="0" advAuto="0" spid="156" grpId="26"/>
      <p:bldP build="whole" bldLvl="1" animBg="1" rev="0" advAuto="0" spid="148" grpId="23"/>
      <p:bldP build="whole" bldLvl="1" animBg="1" rev="0" advAuto="0" spid="204" grpId="22"/>
      <p:bldP build="whole" bldLvl="1" animBg="1" rev="0" advAuto="0" spid="200" grpId="52"/>
      <p:bldP build="whole" bldLvl="1" animBg="1" rev="0" advAuto="0" spid="180" grpId="25"/>
      <p:bldP build="whole" bldLvl="1" animBg="1" rev="0" advAuto="0" spid="176" grpId="51"/>
      <p:bldP build="whole" bldLvl="1" animBg="1" rev="0" advAuto="0" spid="174" grpId="7"/>
      <p:bldP build="whole" bldLvl="1" animBg="1" rev="0" advAuto="0" spid="150" grpId="2"/>
      <p:bldP build="whole" bldLvl="1" animBg="1" rev="0" advAuto="0" spid="157" grpId="18"/>
      <p:bldP build="whole" bldLvl="1" animBg="1" rev="0" advAuto="0" spid="194" grpId="44"/>
      <p:bldP build="whole" bldLvl="1" animBg="1" rev="0" advAuto="0" spid="146" grpId="46"/>
      <p:bldP build="whole" bldLvl="1" animBg="1" rev="0" advAuto="0" spid="165" grpId="19"/>
      <p:bldP build="whole" bldLvl="1" animBg="1" rev="0" advAuto="0" spid="187" grpId="32"/>
      <p:bldP build="whole" bldLvl="1" animBg="1" rev="0" advAuto="0" spid="155" grpId="34"/>
      <p:bldP build="whole" bldLvl="1" animBg="1" rev="0" advAuto="0" spid="201" grpId="45"/>
      <p:bldP build="whole" bldLvl="1" animBg="1" rev="0" advAuto="0" spid="160" grpId="49"/>
      <p:bldP build="whole" bldLvl="1" animBg="1" rev="0" advAuto="0" spid="147" grpId="31"/>
      <p:bldP build="whole" bldLvl="1" animBg="1" rev="0" advAuto="0" spid="173" grpId="20"/>
      <p:bldP build="whole" bldLvl="1" animBg="1" rev="0" advAuto="0" spid="171" grpId="36"/>
      <p:bldP build="whole" bldLvl="1" animBg="1" rev="0" advAuto="0" spid="188" grpId="24"/>
      <p:bldP build="whole" bldLvl="1" animBg="1" rev="0" advAuto="0" spid="158" grpId="5"/>
      <p:bldP build="whole" bldLvl="1" animBg="1" rev="0" advAuto="0" spid="181" grpId="17"/>
      <p:bldP build="whole" bldLvl="1" animBg="1" rev="0" advAuto="0" spid="177" grpId="55"/>
      <p:bldP build="whole" bldLvl="1" animBg="1" rev="0" advAuto="0" spid="189" grpId="16"/>
      <p:bldP build="whole" bldLvl="1" animBg="1" rev="0" advAuto="0" spid="199" grpId="8"/>
      <p:bldP build="whole" bldLvl="1" animBg="1" rev="0" advAuto="0" spid="195" grpId="37"/>
      <p:bldP build="whole" bldLvl="1" animBg="1" rev="0" advAuto="0" spid="168" grpId="50"/>
      <p:bldP build="whole" bldLvl="1" animBg="1" rev="0" advAuto="0" spid="175" grpId="14"/>
      <p:bldP build="whole" bldLvl="1" animBg="1" rev="0" advAuto="0" spid="166" grpId="6"/>
      <p:bldP build="whole" bldLvl="1" animBg="1" rev="0" advAuto="0" spid="184" grpId="48"/>
      <p:bldP build="whole" bldLvl="1" animBg="1" rev="0" advAuto="0" spid="182" grpId="4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title"/>
          </p:nvPr>
        </p:nvSpPr>
        <p:spPr>
          <a:xfrm>
            <a:off x="975359" y="1285700"/>
            <a:ext cx="11054082" cy="71822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15400">
                <a:uFill>
                  <a:solidFill/>
                </a:uFill>
              </a:rPr>
              <a:t>1 Team</a:t>
            </a:r>
            <a:endParaRPr sz="15400">
              <a:uFill>
                <a:solidFill/>
              </a:uFill>
            </a:endParaRPr>
          </a:p>
          <a:p>
            <a:pPr lvl="0">
              <a:defRPr sz="1800">
                <a:uFillTx/>
              </a:defRPr>
            </a:pPr>
            <a:r>
              <a:rPr sz="15400">
                <a:uFill>
                  <a:solidFill/>
                </a:uFill>
              </a:rPr>
              <a:t>1.5 Years</a:t>
            </a:r>
            <a:endParaRPr sz="15400">
              <a:uFill>
                <a:solidFill/>
              </a:uFill>
            </a:endParaRPr>
          </a:p>
          <a:p>
            <a:pPr lvl="0">
              <a:defRPr sz="1800">
                <a:uFillTx/>
              </a:defRPr>
            </a:pPr>
            <a:r>
              <a:rPr sz="15400">
                <a:uFill>
                  <a:solidFill/>
                </a:uFill>
              </a:rPr>
              <a:t>$1,000,000</a:t>
            </a:r>
          </a:p>
        </p:txBody>
      </p:sp>
    </p:spTree>
  </p:cSld>
  <p:clrMapOvr>
    <a:masterClrMapping/>
  </p:clrMapOvr>
  <p:transition spd="slow" advClick="1">
    <p:fade thruBlk="1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afterEffect" presetClass="entr" presetSubtype="0" presetID="1" grpId="1" fill="hold">
                                  <p:stCondLst>
                                    <p:cond delay="2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nodeType="afterEffect" presetClass="entr" presetSubtype="0" presetID="1" grpId="1" fill="hold">
                                  <p:stCondLst>
                                    <p:cond delay="2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09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Test code </a:t>
            </a:r>
            <a:r>
              <a:rPr b="1" sz="8000">
                <a:latin typeface="Helvetica"/>
                <a:ea typeface="Helvetica"/>
                <a:cs typeface="Helvetica"/>
                <a:sym typeface="Helvetica"/>
              </a:rPr>
              <a:t>IS</a:t>
            </a:r>
            <a:r>
              <a:rPr sz="8000"/>
              <a:t> code</a:t>
            </a:r>
          </a:p>
        </p:txBody>
      </p:sp>
    </p:spTree>
  </p:cSld>
  <p:clrMapOvr>
    <a:masterClrMapping/>
  </p:clrMapOvr>
  <p:transition spd="slow" advClick="1"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420624">
              <a:defRPr sz="1800"/>
            </a:pPr>
            <a:r>
              <a:rPr sz="5760"/>
              <a:t>Testing takes </a:t>
            </a:r>
            <a:r>
              <a:rPr b="1" sz="5760">
                <a:latin typeface="Helvetica"/>
                <a:ea typeface="Helvetica"/>
                <a:cs typeface="Helvetica"/>
                <a:sym typeface="Helvetica"/>
              </a:rPr>
              <a:t>time</a:t>
            </a:r>
            <a:r>
              <a:rPr sz="5760"/>
              <a:t> and </a:t>
            </a:r>
            <a:r>
              <a:rPr b="1" sz="5760">
                <a:latin typeface="Helvetica"/>
                <a:ea typeface="Helvetica"/>
                <a:cs typeface="Helvetica"/>
                <a:sym typeface="Helvetica"/>
              </a:rPr>
              <a:t>resources</a:t>
            </a:r>
            <a:r>
              <a:rPr sz="5760"/>
              <a:t> and requires a </a:t>
            </a:r>
            <a:r>
              <a:rPr b="1" sz="5760">
                <a:latin typeface="Helvetica"/>
                <a:ea typeface="Helvetica"/>
                <a:cs typeface="Helvetica"/>
                <a:sym typeface="Helvetica"/>
              </a:rPr>
              <a:t>skill-set</a:t>
            </a:r>
            <a:r>
              <a:rPr sz="5760"/>
              <a:t> you might not have yet.</a:t>
            </a:r>
          </a:p>
        </p:txBody>
      </p:sp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How will I run my tests?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ublicserviceannouncement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5618" y="863522"/>
            <a:ext cx="13016036" cy="80265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How will I run my tests?</a:t>
            </a:r>
          </a:p>
        </p:txBody>
      </p:sp>
      <p:pic>
        <p:nvPicPr>
          <p:cNvPr id="220" name="jenkins_log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0165" y="2696431"/>
            <a:ext cx="5054601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02138" y="7712931"/>
            <a:ext cx="6019801" cy="1346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40145" y="2544031"/>
            <a:ext cx="3975101" cy="1930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73830" y="5762675"/>
            <a:ext cx="5334001" cy="1079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611734" y="5293581"/>
            <a:ext cx="1600201" cy="1600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20198"/>
            <a:ext cx="13004800" cy="71132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What do I do with all of the data?</a:t>
            </a:r>
          </a:p>
        </p:txBody>
      </p:sp>
    </p:spTree>
  </p:cSld>
  <p:clrMapOvr>
    <a:masterClrMapping/>
  </p:clrMapOvr>
  <p:transition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 lvl="0">
              <a:defRPr sz="1800"/>
            </a:pPr>
            <a:r>
              <a:rPr sz="6719"/>
              <a:t>What do I do with all of the data?</a:t>
            </a:r>
          </a:p>
        </p:txBody>
      </p:sp>
      <p:sp>
        <p:nvSpPr>
          <p:cNvPr id="231" name="Shape 23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Test automation generates a ton of data…not all good</a:t>
            </a:r>
            <a:endParaRPr sz="3600"/>
          </a:p>
          <a:p>
            <a:pPr lvl="0">
              <a:defRPr sz="1800"/>
            </a:pPr>
            <a:r>
              <a:rPr sz="3600"/>
              <a:t>Need a way to store, filter and make visible</a:t>
            </a:r>
          </a:p>
        </p:txBody>
      </p:sp>
    </p:spTree>
  </p:cSld>
  <p:clrMapOvr>
    <a:masterClrMapping/>
  </p:clrMapOvr>
  <p:transition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image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3097" y="4986982"/>
            <a:ext cx="5546996" cy="31909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652" y="155254"/>
            <a:ext cx="4748968" cy="3078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23377" y="339480"/>
            <a:ext cx="7620001" cy="38458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43486" y="4570051"/>
            <a:ext cx="6635356" cy="50871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Do I always run ALL of my tests?</a:t>
            </a:r>
          </a:p>
        </p:txBody>
      </p:sp>
    </p:spTree>
  </p:cSld>
  <p:clrMapOvr>
    <a:masterClrMapping/>
  </p:clrMapOvr>
  <p:transition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/>
        </p:nvSpPr>
        <p:spPr>
          <a:xfrm>
            <a:off x="3282502" y="3155493"/>
            <a:ext cx="7239001" cy="1"/>
          </a:xfrm>
          <a:prstGeom prst="line">
            <a:avLst/>
          </a:prstGeom>
          <a:ln w="38100">
            <a:solidFill>
              <a:srgbClr val="F79646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1" name="Shape 241"/>
          <p:cNvSpPr/>
          <p:nvPr/>
        </p:nvSpPr>
        <p:spPr>
          <a:xfrm>
            <a:off x="3302000" y="5014910"/>
            <a:ext cx="7315200" cy="1"/>
          </a:xfrm>
          <a:prstGeom prst="line">
            <a:avLst/>
          </a:prstGeom>
          <a:ln w="38100">
            <a:solidFill>
              <a:srgbClr val="8064A2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2" name="Shape 242"/>
          <p:cNvSpPr/>
          <p:nvPr/>
        </p:nvSpPr>
        <p:spPr>
          <a:xfrm>
            <a:off x="3302000" y="6843710"/>
            <a:ext cx="7315200" cy="1"/>
          </a:xfrm>
          <a:prstGeom prst="line">
            <a:avLst/>
          </a:prstGeom>
          <a:ln w="38100">
            <a:solidFill>
              <a:srgbClr val="8064A2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3" name="Shape 243"/>
          <p:cNvSpPr/>
          <p:nvPr/>
        </p:nvSpPr>
        <p:spPr>
          <a:xfrm>
            <a:off x="2517397" y="2805110"/>
            <a:ext cx="158401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r>
              <a:t>DEVELOPMENT</a:t>
            </a:r>
          </a:p>
        </p:txBody>
      </p:sp>
      <p:sp>
        <p:nvSpPr>
          <p:cNvPr id="244" name="Shape 244"/>
          <p:cNvSpPr/>
          <p:nvPr/>
        </p:nvSpPr>
        <p:spPr>
          <a:xfrm>
            <a:off x="2387600" y="6386510"/>
            <a:ext cx="144013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r>
              <a:t>PRODUCTION</a:t>
            </a:r>
          </a:p>
        </p:txBody>
      </p:sp>
      <p:sp>
        <p:nvSpPr>
          <p:cNvPr id="245" name="Shape 245"/>
          <p:cNvSpPr/>
          <p:nvPr/>
        </p:nvSpPr>
        <p:spPr>
          <a:xfrm>
            <a:off x="2387600" y="4645578"/>
            <a:ext cx="105838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r>
              <a:t>MAINLINE</a:t>
            </a:r>
          </a:p>
        </p:txBody>
      </p:sp>
      <p:grpSp>
        <p:nvGrpSpPr>
          <p:cNvPr id="248" name="Group 248"/>
          <p:cNvGrpSpPr/>
          <p:nvPr/>
        </p:nvGrpSpPr>
        <p:grpSpPr>
          <a:xfrm>
            <a:off x="9188860" y="5121674"/>
            <a:ext cx="1012012" cy="1676401"/>
            <a:chOff x="0" y="0"/>
            <a:chExt cx="1012011" cy="1676400"/>
          </a:xfrm>
        </p:grpSpPr>
        <p:sp>
          <p:nvSpPr>
            <p:cNvPr id="246" name="Shape 246"/>
            <p:cNvSpPr/>
            <p:nvPr/>
          </p:nvSpPr>
          <p:spPr>
            <a:xfrm flipH="1">
              <a:off x="-1" y="0"/>
              <a:ext cx="2" cy="16764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47" name="Shape 247"/>
            <p:cNvSpPr/>
            <p:nvPr/>
          </p:nvSpPr>
          <p:spPr>
            <a:xfrm>
              <a:off x="292727" y="674689"/>
              <a:ext cx="719285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l" defTabSz="914400">
                <a:defRPr sz="18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/>
              <a:r>
                <a:t>Merge</a:t>
              </a:r>
            </a:p>
          </p:txBody>
        </p:sp>
      </p:grpSp>
      <p:grpSp>
        <p:nvGrpSpPr>
          <p:cNvPr id="251" name="Group 251"/>
          <p:cNvGrpSpPr/>
          <p:nvPr/>
        </p:nvGrpSpPr>
        <p:grpSpPr>
          <a:xfrm>
            <a:off x="6085254" y="3292874"/>
            <a:ext cx="910495" cy="1676401"/>
            <a:chOff x="0" y="0"/>
            <a:chExt cx="910494" cy="1676400"/>
          </a:xfrm>
        </p:grpSpPr>
        <p:sp>
          <p:nvSpPr>
            <p:cNvPr id="249" name="Shape 249"/>
            <p:cNvSpPr/>
            <p:nvPr/>
          </p:nvSpPr>
          <p:spPr>
            <a:xfrm flipH="1">
              <a:off x="-1" y="0"/>
              <a:ext cx="2" cy="16764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50" name="Shape 250"/>
            <p:cNvSpPr/>
            <p:nvPr/>
          </p:nvSpPr>
          <p:spPr>
            <a:xfrm>
              <a:off x="191210" y="643821"/>
              <a:ext cx="719285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l" defTabSz="914400">
                <a:defRPr sz="18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/>
              <a:r>
                <a:t>Merge</a:t>
              </a:r>
            </a:p>
          </p:txBody>
        </p:sp>
      </p:grpSp>
      <p:grpSp>
        <p:nvGrpSpPr>
          <p:cNvPr id="254" name="Group 254"/>
          <p:cNvGrpSpPr/>
          <p:nvPr/>
        </p:nvGrpSpPr>
        <p:grpSpPr>
          <a:xfrm>
            <a:off x="4481639" y="2189526"/>
            <a:ext cx="3955459" cy="839946"/>
            <a:chOff x="0" y="0"/>
            <a:chExt cx="3955458" cy="839944"/>
          </a:xfrm>
        </p:grpSpPr>
        <p:sp>
          <p:nvSpPr>
            <p:cNvPr id="252" name="Shape 252"/>
            <p:cNvSpPr/>
            <p:nvPr/>
          </p:nvSpPr>
          <p:spPr>
            <a:xfrm rot="2674684">
              <a:off x="119572" y="126447"/>
              <a:ext cx="600946" cy="587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91" h="19104" fill="norm" stroke="1" extrusionOk="0">
                  <a:moveTo>
                    <a:pt x="12538" y="18479"/>
                  </a:moveTo>
                  <a:lnTo>
                    <a:pt x="12538" y="18479"/>
                  </a:lnTo>
                  <a:cubicBezTo>
                    <a:pt x="7762" y="20352"/>
                    <a:pt x="2420" y="17874"/>
                    <a:pt x="605" y="12944"/>
                  </a:cubicBezTo>
                  <a:cubicBezTo>
                    <a:pt x="-1209" y="8014"/>
                    <a:pt x="1192" y="2498"/>
                    <a:pt x="5967" y="625"/>
                  </a:cubicBezTo>
                  <a:cubicBezTo>
                    <a:pt x="10743" y="-1248"/>
                    <a:pt x="16085" y="1230"/>
                    <a:pt x="17900" y="6160"/>
                  </a:cubicBezTo>
                  <a:cubicBezTo>
                    <a:pt x="18555" y="7942"/>
                    <a:pt x="18680" y="9885"/>
                    <a:pt x="18257" y="11740"/>
                  </a:cubicBezTo>
                  <a:lnTo>
                    <a:pt x="20391" y="13147"/>
                  </a:lnTo>
                  <a:lnTo>
                    <a:pt x="17049" y="14692"/>
                  </a:lnTo>
                  <a:lnTo>
                    <a:pt x="16122" y="10333"/>
                  </a:lnTo>
                  <a:lnTo>
                    <a:pt x="18257" y="11740"/>
                  </a:lnTo>
                  <a:lnTo>
                    <a:pt x="18257" y="11740"/>
                  </a:lnTo>
                  <a:cubicBezTo>
                    <a:pt x="19427" y="6606"/>
                    <a:pt x="16345" y="1465"/>
                    <a:pt x="11372" y="257"/>
                  </a:cubicBezTo>
                  <a:cubicBezTo>
                    <a:pt x="6399" y="-952"/>
                    <a:pt x="1419" y="2231"/>
                    <a:pt x="248" y="7364"/>
                  </a:cubicBezTo>
                  <a:cubicBezTo>
                    <a:pt x="-922" y="12498"/>
                    <a:pt x="2161" y="17639"/>
                    <a:pt x="7133" y="18847"/>
                  </a:cubicBezTo>
                  <a:cubicBezTo>
                    <a:pt x="8930" y="19284"/>
                    <a:pt x="10812" y="19156"/>
                    <a:pt x="12538" y="18479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 defTabSz="91440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53" name="Shape 253"/>
            <p:cNvSpPr/>
            <p:nvPr/>
          </p:nvSpPr>
          <p:spPr>
            <a:xfrm>
              <a:off x="913227" y="233870"/>
              <a:ext cx="3042232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l" defTabSz="914400">
                <a:defRPr sz="18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/>
              <a:r>
                <a:t>Run subset of all automation</a:t>
              </a:r>
            </a:p>
          </p:txBody>
        </p:sp>
      </p:grpSp>
      <p:grpSp>
        <p:nvGrpSpPr>
          <p:cNvPr id="257" name="Group 257"/>
          <p:cNvGrpSpPr/>
          <p:nvPr/>
        </p:nvGrpSpPr>
        <p:grpSpPr>
          <a:xfrm>
            <a:off x="7006332" y="4115376"/>
            <a:ext cx="2648265" cy="839946"/>
            <a:chOff x="0" y="0"/>
            <a:chExt cx="2648263" cy="839944"/>
          </a:xfrm>
        </p:grpSpPr>
        <p:sp>
          <p:nvSpPr>
            <p:cNvPr id="255" name="Shape 255"/>
            <p:cNvSpPr/>
            <p:nvPr/>
          </p:nvSpPr>
          <p:spPr>
            <a:xfrm rot="2674684">
              <a:off x="119572" y="126447"/>
              <a:ext cx="600946" cy="587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91" h="19104" fill="norm" stroke="1" extrusionOk="0">
                  <a:moveTo>
                    <a:pt x="12538" y="18479"/>
                  </a:moveTo>
                  <a:lnTo>
                    <a:pt x="12538" y="18479"/>
                  </a:lnTo>
                  <a:cubicBezTo>
                    <a:pt x="7762" y="20352"/>
                    <a:pt x="2420" y="17874"/>
                    <a:pt x="605" y="12944"/>
                  </a:cubicBezTo>
                  <a:cubicBezTo>
                    <a:pt x="-1209" y="8014"/>
                    <a:pt x="1192" y="2498"/>
                    <a:pt x="5967" y="625"/>
                  </a:cubicBezTo>
                  <a:cubicBezTo>
                    <a:pt x="10743" y="-1248"/>
                    <a:pt x="16085" y="1230"/>
                    <a:pt x="17900" y="6160"/>
                  </a:cubicBezTo>
                  <a:cubicBezTo>
                    <a:pt x="18555" y="7942"/>
                    <a:pt x="18680" y="9885"/>
                    <a:pt x="18257" y="11740"/>
                  </a:cubicBezTo>
                  <a:lnTo>
                    <a:pt x="20391" y="13147"/>
                  </a:lnTo>
                  <a:lnTo>
                    <a:pt x="17049" y="14692"/>
                  </a:lnTo>
                  <a:lnTo>
                    <a:pt x="16122" y="10333"/>
                  </a:lnTo>
                  <a:lnTo>
                    <a:pt x="18257" y="11740"/>
                  </a:lnTo>
                  <a:lnTo>
                    <a:pt x="18257" y="11740"/>
                  </a:lnTo>
                  <a:cubicBezTo>
                    <a:pt x="19427" y="6606"/>
                    <a:pt x="16345" y="1465"/>
                    <a:pt x="11372" y="257"/>
                  </a:cubicBezTo>
                  <a:cubicBezTo>
                    <a:pt x="6399" y="-952"/>
                    <a:pt x="1419" y="2231"/>
                    <a:pt x="248" y="7364"/>
                  </a:cubicBezTo>
                  <a:cubicBezTo>
                    <a:pt x="-922" y="12498"/>
                    <a:pt x="2161" y="17639"/>
                    <a:pt x="7133" y="18847"/>
                  </a:cubicBezTo>
                  <a:cubicBezTo>
                    <a:pt x="8930" y="19284"/>
                    <a:pt x="10812" y="19156"/>
                    <a:pt x="12538" y="18479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 defTabSz="91440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56" name="Shape 256"/>
            <p:cNvSpPr/>
            <p:nvPr/>
          </p:nvSpPr>
          <p:spPr>
            <a:xfrm>
              <a:off x="913227" y="233870"/>
              <a:ext cx="1735037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l" defTabSz="914400">
                <a:defRPr sz="18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/>
              <a:r>
                <a:t>Run entire suite</a:t>
              </a:r>
            </a:p>
          </p:txBody>
        </p:sp>
      </p:grpSp>
      <p:grpSp>
        <p:nvGrpSpPr>
          <p:cNvPr id="260" name="Group 260"/>
          <p:cNvGrpSpPr/>
          <p:nvPr/>
        </p:nvGrpSpPr>
        <p:grpSpPr>
          <a:xfrm>
            <a:off x="10189690" y="5984500"/>
            <a:ext cx="2667352" cy="839946"/>
            <a:chOff x="0" y="0"/>
            <a:chExt cx="2667350" cy="839944"/>
          </a:xfrm>
        </p:grpSpPr>
        <p:sp>
          <p:nvSpPr>
            <p:cNvPr id="258" name="Shape 258"/>
            <p:cNvSpPr/>
            <p:nvPr/>
          </p:nvSpPr>
          <p:spPr>
            <a:xfrm rot="2674684">
              <a:off x="119572" y="126447"/>
              <a:ext cx="600946" cy="587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91" h="19104" fill="norm" stroke="1" extrusionOk="0">
                  <a:moveTo>
                    <a:pt x="12538" y="18479"/>
                  </a:moveTo>
                  <a:lnTo>
                    <a:pt x="12538" y="18479"/>
                  </a:lnTo>
                  <a:cubicBezTo>
                    <a:pt x="7762" y="20352"/>
                    <a:pt x="2420" y="17874"/>
                    <a:pt x="605" y="12944"/>
                  </a:cubicBezTo>
                  <a:cubicBezTo>
                    <a:pt x="-1209" y="8014"/>
                    <a:pt x="1192" y="2498"/>
                    <a:pt x="5967" y="625"/>
                  </a:cubicBezTo>
                  <a:cubicBezTo>
                    <a:pt x="10743" y="-1248"/>
                    <a:pt x="16085" y="1230"/>
                    <a:pt x="17900" y="6160"/>
                  </a:cubicBezTo>
                  <a:cubicBezTo>
                    <a:pt x="18555" y="7942"/>
                    <a:pt x="18680" y="9885"/>
                    <a:pt x="18257" y="11740"/>
                  </a:cubicBezTo>
                  <a:lnTo>
                    <a:pt x="20391" y="13147"/>
                  </a:lnTo>
                  <a:lnTo>
                    <a:pt x="17049" y="14692"/>
                  </a:lnTo>
                  <a:lnTo>
                    <a:pt x="16122" y="10333"/>
                  </a:lnTo>
                  <a:lnTo>
                    <a:pt x="18257" y="11740"/>
                  </a:lnTo>
                  <a:lnTo>
                    <a:pt x="18257" y="11740"/>
                  </a:lnTo>
                  <a:cubicBezTo>
                    <a:pt x="19427" y="6606"/>
                    <a:pt x="16345" y="1465"/>
                    <a:pt x="11372" y="257"/>
                  </a:cubicBezTo>
                  <a:cubicBezTo>
                    <a:pt x="6399" y="-952"/>
                    <a:pt x="1419" y="2231"/>
                    <a:pt x="248" y="7364"/>
                  </a:cubicBezTo>
                  <a:cubicBezTo>
                    <a:pt x="-922" y="12498"/>
                    <a:pt x="2161" y="17639"/>
                    <a:pt x="7133" y="18847"/>
                  </a:cubicBezTo>
                  <a:cubicBezTo>
                    <a:pt x="8930" y="19284"/>
                    <a:pt x="10812" y="19156"/>
                    <a:pt x="12538" y="18479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 defTabSz="91440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59" name="Shape 259"/>
            <p:cNvSpPr/>
            <p:nvPr/>
          </p:nvSpPr>
          <p:spPr>
            <a:xfrm>
              <a:off x="913227" y="233870"/>
              <a:ext cx="1754124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l" defTabSz="914400">
                <a:defRPr sz="18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/>
              <a:r>
                <a:t>Run smoke tests</a:t>
              </a:r>
            </a:p>
          </p:txBody>
        </p:sp>
      </p:grp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4" grpId="1"/>
      <p:bldP build="whole" bldLvl="1" animBg="1" rev="0" advAuto="0" spid="260" grpId="5"/>
      <p:bldP build="whole" bldLvl="1" animBg="1" rev="0" advAuto="0" spid="248" grpId="4"/>
      <p:bldP build="whole" bldLvl="1" animBg="1" rev="0" advAuto="0" spid="251" grpId="2"/>
      <p:bldP build="whole" bldLvl="1" animBg="1" rev="0" advAuto="0" spid="257" grpId="3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Do I need to keep my tests forever?</a:t>
            </a:r>
          </a:p>
        </p:txBody>
      </p:sp>
    </p:spTree>
  </p:cSld>
  <p:clrMapOvr>
    <a:masterClrMapping/>
  </p:clrMapOvr>
  <p:transition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ATDD - Source Management - Continuous Integration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09" y="2108200"/>
            <a:ext cx="12954001" cy="5569395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Shape 265"/>
          <p:cNvSpPr/>
          <p:nvPr/>
        </p:nvSpPr>
        <p:spPr>
          <a:xfrm>
            <a:off x="1629358" y="393700"/>
            <a:ext cx="9746085" cy="1041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defTabSz="1295400">
              <a:buClr>
                <a:srgbClr val="000000"/>
              </a:buClr>
              <a:defRPr sz="6200">
                <a:uFill>
                  <a:solidFill/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uFillTx/>
              </a:defRPr>
            </a:pPr>
            <a:r>
              <a:rPr sz="6200">
                <a:uFill>
                  <a:solidFill/>
                </a:uFill>
              </a:rPr>
              <a:t>ATDD tells us that you do…</a:t>
            </a:r>
          </a:p>
        </p:txBody>
      </p:sp>
    </p:spTree>
  </p:cSld>
  <p:clrMapOvr>
    <a:masterClrMapping/>
  </p:clrMapOvr>
  <p:transition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8254">
              <a:defRPr sz="6960"/>
            </a:lvl1pPr>
          </a:lstStyle>
          <a:p>
            <a:pPr lvl="0">
              <a:defRPr sz="1800"/>
            </a:pPr>
            <a:r>
              <a:rPr sz="6960"/>
              <a:t>Practically, some tests are better for development than for regression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Why is test automation a good idea?</a:t>
            </a:r>
          </a:p>
        </p:txBody>
      </p:sp>
    </p:spTree>
  </p:cSld>
  <p:clrMapOvr>
    <a:masterClrMapping/>
  </p:clrMapOvr>
  <p:transition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How will I know if I’m doing a good job?</a:t>
            </a:r>
          </a:p>
        </p:txBody>
      </p:sp>
    </p:spTree>
  </p:cSld>
  <p:clrMapOvr>
    <a:masterClrMapping/>
  </p:clrMapOvr>
  <p:transition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Understand your goals</a:t>
            </a:r>
          </a:p>
        </p:txBody>
      </p:sp>
    </p:spTree>
  </p:cSld>
  <p:clrMapOvr>
    <a:masterClrMapping/>
  </p:clrMapOvr>
  <p:transition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7040"/>
            </a:lvl1pPr>
          </a:lstStyle>
          <a:p>
            <a:pPr lvl="0">
              <a:defRPr sz="1800"/>
            </a:pPr>
            <a:r>
              <a:rPr sz="7040"/>
              <a:t>What does success mean in your environment?</a:t>
            </a:r>
          </a:p>
        </p:txBody>
      </p:sp>
    </p:spTree>
  </p:cSld>
  <p:clrMapOvr>
    <a:masterClrMapping/>
  </p:clrMapOvr>
  <p:transition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703197" y="774001"/>
            <a:ext cx="16411194" cy="82055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slow_clap_citizen_kane.gif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9522" y="2384"/>
            <a:ext cx="12998444" cy="9748832"/>
          </a:xfrm>
          <a:prstGeom prst="rect">
            <a:avLst/>
          </a:prstGeom>
        </p:spPr>
      </p:pic>
      <p:sp>
        <p:nvSpPr>
          <p:cNvPr id="282" name="Shape 282"/>
          <p:cNvSpPr/>
          <p:nvPr/>
        </p:nvSpPr>
        <p:spPr>
          <a:xfrm>
            <a:off x="1383952" y="860130"/>
            <a:ext cx="3146147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9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900">
                <a:solidFill>
                  <a:srgbClr val="FFFFFF"/>
                </a:solidFill>
              </a:rPr>
              <a:t>That’s all…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2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81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5850" y="1828800"/>
            <a:ext cx="10833100" cy="609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DSCN3505.jpeg"/>
          <p:cNvPicPr/>
          <p:nvPr/>
        </p:nvPicPr>
        <p:blipFill>
          <a:blip r:embed="rId2">
            <a:extLst/>
          </a:blip>
          <a:srcRect l="21911" t="0" r="21968" b="155"/>
          <a:stretch>
            <a:fillRect/>
          </a:stretch>
        </p:blipFill>
        <p:spPr>
          <a:xfrm>
            <a:off x="8543431" y="1950719"/>
            <a:ext cx="4209844" cy="5617353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287" name="Shape 287"/>
          <p:cNvSpPr/>
          <p:nvPr>
            <p:ph type="title"/>
          </p:nvPr>
        </p:nvSpPr>
        <p:spPr>
          <a:xfrm>
            <a:off x="-36125" y="-1"/>
            <a:ext cx="8579556" cy="1510475"/>
          </a:xfrm>
          <a:prstGeom prst="rect">
            <a:avLst/>
          </a:prstGeom>
        </p:spPr>
        <p:txBody>
          <a:bodyPr lIns="102753" tIns="102753" rIns="102753" bIns="102753"/>
          <a:lstStyle>
            <a:lvl1pPr defTabSz="406400">
              <a:defRPr sz="9600"/>
            </a:lvl1pPr>
          </a:lstStyle>
          <a:p>
            <a:pPr lvl="0">
              <a:defRPr sz="1800"/>
            </a:pPr>
            <a:r>
              <a:rPr sz="9600"/>
              <a:t>Shawn Wallace</a:t>
            </a:r>
          </a:p>
        </p:txBody>
      </p:sp>
      <p:sp>
        <p:nvSpPr>
          <p:cNvPr id="288" name="Shape 288"/>
          <p:cNvSpPr/>
          <p:nvPr>
            <p:ph type="body" idx="1"/>
          </p:nvPr>
        </p:nvSpPr>
        <p:spPr>
          <a:xfrm>
            <a:off x="-36125" y="1094812"/>
            <a:ext cx="8579556" cy="8669868"/>
          </a:xfrm>
          <a:prstGeom prst="rect">
            <a:avLst/>
          </a:prstGeom>
        </p:spPr>
        <p:txBody>
          <a:bodyPr lIns="102753" tIns="102753" rIns="102753" bIns="102753"/>
          <a:lstStyle/>
          <a:p>
            <a:pPr lvl="0" defTabSz="577991">
              <a:defRPr sz="1800"/>
            </a:pPr>
            <a:endParaRPr sz="4200"/>
          </a:p>
          <a:p>
            <a:pPr lvl="0" defTabSz="577991">
              <a:defRPr sz="1800"/>
            </a:pPr>
            <a:r>
              <a:rPr sz="4200"/>
              <a:t>Work:  </a:t>
            </a:r>
            <a:r>
              <a:rPr sz="4200" u="sng">
                <a:hlinkClick r:id="rId3" invalidUrl="" action="" tgtFrame="" tooltip="" history="1" highlightClick="0" endSnd="0"/>
              </a:rPr>
              <a:t>shawn.wallace@centricconsulting.com</a:t>
            </a:r>
            <a:endParaRPr sz="4200"/>
          </a:p>
          <a:p>
            <a:pPr lvl="0" defTabSz="577991">
              <a:defRPr sz="1800"/>
            </a:pPr>
            <a:r>
              <a:rPr sz="4200"/>
              <a:t>Twitter:  @ShawnWallace</a:t>
            </a:r>
            <a:endParaRPr sz="4200"/>
          </a:p>
          <a:p>
            <a:pPr lvl="0" defTabSz="577991">
              <a:defRPr sz="1800"/>
            </a:pPr>
            <a:r>
              <a:rPr sz="4200"/>
              <a:t>Blog:  blog.shawnewallace.com</a:t>
            </a:r>
            <a:endParaRPr sz="4200"/>
          </a:p>
          <a:p>
            <a:pPr lvl="0" defTabSz="577991">
              <a:defRPr sz="1800"/>
            </a:pPr>
            <a:r>
              <a:rPr sz="4200" u="sng">
                <a:hlinkClick r:id="rId4" invalidUrl="" action="" tgtFrame="" tooltip="" history="1" highlightClick="0" endSnd="0"/>
              </a:rPr>
              <a:t>http://www.about.me/shawnwallace</a:t>
            </a:r>
          </a:p>
        </p:txBody>
      </p:sp>
      <p:pic>
        <p:nvPicPr>
          <p:cNvPr id="289" name="dropped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04906" y="5182446"/>
            <a:ext cx="4521201" cy="1093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about-me-qr-cod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459284" y="6206349"/>
            <a:ext cx="3612446" cy="3612445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type="title"/>
          </p:nvPr>
        </p:nvSpPr>
        <p:spPr>
          <a:xfrm>
            <a:off x="650239" y="390596"/>
            <a:ext cx="11704322" cy="16256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 defTabSz="754278">
              <a:defRPr sz="1800">
                <a:uFillTx/>
              </a:defRPr>
            </a:pPr>
            <a:r>
              <a:rPr sz="5103">
                <a:uFill>
                  <a:solidFill/>
                </a:uFill>
              </a:rPr>
              <a:t>Q&amp;A</a:t>
            </a:r>
            <a:endParaRPr sz="5103">
              <a:uFill>
                <a:solidFill/>
              </a:uFill>
            </a:endParaRPr>
          </a:p>
          <a:p>
            <a:pPr lvl="0" defTabSz="754278">
              <a:defRPr sz="1800">
                <a:uFillTx/>
              </a:defRPr>
            </a:pPr>
            <a:r>
              <a:rPr sz="5103">
                <a:uFill>
                  <a:solidFill/>
                </a:uFill>
              </a:rPr>
              <a:t>For more information...</a:t>
            </a:r>
          </a:p>
        </p:txBody>
      </p:sp>
      <p:sp>
        <p:nvSpPr>
          <p:cNvPr id="293" name="Shape 293"/>
          <p:cNvSpPr/>
          <p:nvPr>
            <p:ph type="body" idx="1"/>
          </p:nvPr>
        </p:nvSpPr>
        <p:spPr>
          <a:xfrm>
            <a:off x="650239" y="2275839"/>
            <a:ext cx="11704322" cy="643692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 marL="289429" indent="-289429" defTabSz="949350">
              <a:spcBef>
                <a:spcPts val="400"/>
              </a:spcBef>
              <a:defRPr sz="1800">
                <a:uFillTx/>
              </a:defRPr>
            </a:pPr>
            <a:r>
              <a:rPr sz="2701">
                <a:uFill>
                  <a:solidFill/>
                </a:uFill>
              </a:rPr>
              <a:t>This Presentation on GitHub</a:t>
            </a:r>
            <a:endParaRPr sz="2701">
              <a:uFill>
                <a:solidFill/>
              </a:uFill>
            </a:endParaRPr>
          </a:p>
          <a:p>
            <a:pPr lvl="1" marL="574946" indent="-241190" defTabSz="949350">
              <a:spcBef>
                <a:spcPts val="400"/>
              </a:spcBef>
              <a:defRPr sz="1800">
                <a:uFillTx/>
              </a:defRPr>
            </a:pPr>
            <a:r>
              <a:rPr b="1" sz="2701">
                <a:solidFill>
                  <a:srgbClr val="C82506"/>
                </a:solidFill>
                <a:uFill>
                  <a:solidFill/>
                </a:uFill>
              </a:rPr>
              <a:t>https://github.com/shawnewallace/testing_too_much_presentation</a:t>
            </a:r>
            <a:endParaRPr b="1" sz="2117">
              <a:solidFill>
                <a:srgbClr val="C82506"/>
              </a:solidFill>
              <a:uFill>
                <a:solidFill/>
              </a:uFill>
            </a:endParaRPr>
          </a:p>
          <a:p>
            <a:pPr lvl="0" marL="226849" indent="-226849" defTabSz="949350">
              <a:spcBef>
                <a:spcPts val="400"/>
              </a:spcBef>
              <a:defRPr sz="1800">
                <a:uFillTx/>
              </a:defRPr>
            </a:pPr>
            <a:r>
              <a:rPr sz="2117">
                <a:uFill>
                  <a:solidFill/>
                </a:uFill>
              </a:rPr>
              <a:t>cukes.info</a:t>
            </a:r>
            <a:endParaRPr sz="2117">
              <a:uFill>
                <a:solidFill/>
              </a:uFill>
            </a:endParaRPr>
          </a:p>
          <a:p>
            <a:pPr lvl="0" marL="297251" indent="-297251" defTabSz="949350">
              <a:spcBef>
                <a:spcPts val="400"/>
              </a:spcBef>
              <a:defRPr sz="1800">
                <a:uFillTx/>
              </a:defRPr>
            </a:pPr>
            <a:r>
              <a:rPr sz="2774">
                <a:uFill>
                  <a:solidFill/>
                </a:uFill>
              </a:rPr>
              <a:t>Gojko Adzic</a:t>
            </a:r>
            <a:endParaRPr sz="2774">
              <a:uFill>
                <a:solidFill/>
              </a:uFill>
            </a:endParaRPr>
          </a:p>
          <a:p>
            <a:pPr lvl="1" marL="616852" indent="-283096" defTabSz="949350">
              <a:spcBef>
                <a:spcPts val="400"/>
              </a:spcBef>
              <a:defRPr sz="1800">
                <a:uFillTx/>
              </a:defRPr>
            </a:pPr>
            <a:r>
              <a:rPr sz="2774">
                <a:uFill>
                  <a:solidFill/>
                </a:uFill>
              </a:rPr>
              <a:t>cuke4ninja.com</a:t>
            </a:r>
            <a:endParaRPr sz="2774">
              <a:uFill>
                <a:solidFill/>
              </a:uFill>
            </a:endParaRPr>
          </a:p>
          <a:p>
            <a:pPr lvl="1" marL="616852" indent="-283096" defTabSz="949350">
              <a:spcBef>
                <a:spcPts val="400"/>
              </a:spcBef>
              <a:defRPr sz="1800">
                <a:uFillTx/>
              </a:defRPr>
            </a:pPr>
            <a:r>
              <a:rPr sz="2774" u="sng">
                <a:uFill>
                  <a:solidFill/>
                </a:uFill>
              </a:rPr>
              <a:t>Specification by Example</a:t>
            </a:r>
            <a:endParaRPr sz="2774">
              <a:uFill>
                <a:solidFill/>
              </a:uFill>
            </a:endParaRPr>
          </a:p>
          <a:p>
            <a:pPr lvl="0" marL="297251" indent="-297251" defTabSz="949350">
              <a:spcBef>
                <a:spcPts val="400"/>
              </a:spcBef>
              <a:defRPr sz="1800">
                <a:uFillTx/>
              </a:defRPr>
            </a:pPr>
            <a:r>
              <a:rPr sz="2774">
                <a:solidFill>
                  <a:srgbClr val="0433FF"/>
                </a:solidFill>
                <a:uFill>
                  <a:solidFill>
                    <a:srgbClr val="0433FF"/>
                  </a:solidFill>
                </a:uFill>
                <a:hlinkClick r:id="rId2" invalidUrl="" action="" tgtFrame="" tooltip="" history="1" highlightClick="0" endSnd="0"/>
              </a:rPr>
              <a:t>https://github.com/aslakhellesoy/cucumber/wiki</a:t>
            </a:r>
            <a:endParaRPr sz="2774">
              <a:uFill>
                <a:solidFill/>
              </a:uFill>
            </a:endParaRPr>
          </a:p>
          <a:p>
            <a:pPr lvl="0" marL="297251" indent="-297251" defTabSz="949350">
              <a:spcBef>
                <a:spcPts val="400"/>
              </a:spcBef>
              <a:defRPr sz="1800">
                <a:uFillTx/>
              </a:defRPr>
            </a:pPr>
            <a:r>
              <a:rPr sz="2774">
                <a:uFill>
                  <a:solidFill/>
                </a:uFill>
              </a:rPr>
              <a:t>http://groups.google.com/group/cukes</a:t>
            </a:r>
            <a:endParaRPr sz="2774">
              <a:uFill>
                <a:solidFill/>
              </a:uFill>
            </a:endParaRPr>
          </a:p>
          <a:p>
            <a:pPr lvl="0" marL="297251" indent="-297251" defTabSz="949350">
              <a:spcBef>
                <a:spcPts val="400"/>
              </a:spcBef>
              <a:defRPr sz="1800">
                <a:uFillTx/>
              </a:defRPr>
            </a:pPr>
            <a:r>
              <a:rPr sz="2774">
                <a:solidFill>
                  <a:srgbClr val="0433FF"/>
                </a:solidFill>
                <a:uFill>
                  <a:solidFill>
                    <a:srgbClr val="0433FF"/>
                  </a:solidFill>
                </a:uFill>
                <a:hlinkClick r:id="rId3" invalidUrl="" action="" tgtFrame="" tooltip="" history="1" highlightClick="0" endSnd="0"/>
              </a:rPr>
              <a:t>http://www.cheezyworld.com</a:t>
            </a:r>
            <a:endParaRPr sz="2774">
              <a:uFill>
                <a:solidFill/>
              </a:uFill>
            </a:endParaRPr>
          </a:p>
          <a:p>
            <a:pPr lvl="0" marL="297251" indent="-297251" defTabSz="949350">
              <a:spcBef>
                <a:spcPts val="400"/>
              </a:spcBef>
              <a:defRPr sz="1800">
                <a:uFillTx/>
              </a:defRPr>
            </a:pPr>
            <a:r>
              <a:rPr sz="2774" u="sng">
                <a:uFill>
                  <a:solidFill/>
                </a:uFill>
              </a:rPr>
              <a:t>The Cucumber Book</a:t>
            </a:r>
            <a:r>
              <a:rPr sz="2774">
                <a:uFill>
                  <a:solidFill/>
                </a:uFill>
              </a:rPr>
              <a:t>, Matt Wayne, Aslak Hellesøy:  http://pragprog.com/book/hwcuc/the-cucumber-book</a:t>
            </a:r>
            <a:endParaRPr sz="2774">
              <a:uFill>
                <a:solidFill/>
              </a:uFill>
            </a:endParaRPr>
          </a:p>
          <a:p>
            <a:pPr lvl="0" marL="297251" indent="-297251" defTabSz="949350">
              <a:spcBef>
                <a:spcPts val="400"/>
              </a:spcBef>
              <a:defRPr sz="1800">
                <a:uFillTx/>
              </a:defRPr>
            </a:pPr>
            <a:r>
              <a:rPr sz="2774" u="sng">
                <a:uFill>
                  <a:solidFill/>
                </a:uFill>
              </a:rPr>
              <a:t>The Rspec Book</a:t>
            </a:r>
            <a:r>
              <a:rPr sz="2774">
                <a:uFill>
                  <a:solidFill/>
                </a:uFill>
              </a:rPr>
              <a:t>, David Chelimsky:  </a:t>
            </a:r>
            <a:r>
              <a:rPr sz="2774">
                <a:solidFill>
                  <a:srgbClr val="0433FF"/>
                </a:solidFill>
                <a:uFill>
                  <a:solidFill>
                    <a:srgbClr val="0433FF"/>
                  </a:solidFill>
                </a:uFill>
                <a:hlinkClick r:id="rId4" invalidUrl="" action="" tgtFrame="" tooltip="" history="1" highlightClick="0" endSnd="0"/>
              </a:rPr>
              <a:t>http://www.pragprog.com/titles/achbd/the-rspec-book</a:t>
            </a:r>
          </a:p>
        </p:txBody>
      </p:sp>
    </p:spTree>
  </p:cSld>
  <p:clrMapOvr>
    <a:masterClrMapping/>
  </p:clrMapOvr>
  <p:transition spd="slow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type="title"/>
          </p:nvPr>
        </p:nvSpPr>
        <p:spPr>
          <a:xfrm>
            <a:off x="1270000" y="2984500"/>
            <a:ext cx="10452100" cy="3810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defTabSz="449833">
              <a:defRPr sz="1800"/>
            </a:pPr>
            <a:r>
              <a:rPr sz="6314"/>
              <a:t>Our existences are about precise communication</a:t>
            </a:r>
            <a:r>
              <a:rPr sz="6314">
                <a:solidFill>
                  <a:srgbClr val="FFFFFF"/>
                </a:solidFill>
              </a:rPr>
              <a:t>...and communication is about feedback loops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type="title"/>
          </p:nvPr>
        </p:nvSpPr>
        <p:spPr>
          <a:xfrm>
            <a:off x="1270000" y="2984500"/>
            <a:ext cx="10452100" cy="3810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449833">
              <a:defRPr sz="6314"/>
            </a:lvl1pPr>
          </a:lstStyle>
          <a:p>
            <a:pPr lvl="0">
              <a:defRPr sz="1800"/>
            </a:pPr>
            <a:r>
              <a:rPr sz="6314"/>
              <a:t>Our existences are about precise communication...and communication is about feedback loops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700"/>
            </a:lvl1pPr>
          </a:lstStyle>
          <a:p>
            <a:pPr lvl="0">
              <a:defRPr sz="1800">
                <a:uFillTx/>
              </a:defRPr>
            </a:pPr>
            <a:r>
              <a:rPr sz="5700">
                <a:uFill>
                  <a:solidFill/>
                </a:uFill>
              </a:rPr>
              <a:t>Why Acceptance Test Automation?</a:t>
            </a:r>
          </a:p>
        </p:txBody>
      </p:sp>
      <p:sp>
        <p:nvSpPr>
          <p:cNvPr id="77" name="Shape 7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Implementing changes more efficiently</a:t>
            </a:r>
            <a:endParaRPr sz="4400">
              <a:uFill>
                <a:solidFill/>
              </a:uFill>
            </a:endParaRPr>
          </a:p>
          <a:p>
            <a:pPr lvl="0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Shortened feedback loop</a:t>
            </a:r>
            <a:endParaRPr sz="4400">
              <a:uFill>
                <a:solidFill/>
              </a:uFill>
            </a:endParaRPr>
          </a:p>
          <a:p>
            <a:pPr lvl="0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Higher product quality</a:t>
            </a:r>
            <a:endParaRPr sz="4400">
              <a:uFill>
                <a:solidFill/>
              </a:uFill>
            </a:endParaRPr>
          </a:p>
          <a:p>
            <a:pPr lvl="0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Less rework</a:t>
            </a:r>
            <a:endParaRPr sz="4400">
              <a:uFill>
                <a:solidFill/>
              </a:uFill>
            </a:endParaRPr>
          </a:p>
          <a:p>
            <a:pPr lvl="0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Better work alignment to priority</a:t>
            </a:r>
            <a:endParaRPr sz="4400">
              <a:uFill>
                <a:solidFill/>
              </a:uFill>
            </a:endParaRPr>
          </a:p>
          <a:p>
            <a:pPr lvl="0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Helps make systems easier to modify</a:t>
            </a:r>
            <a:endParaRPr sz="4400">
              <a:uFill>
                <a:solidFill/>
              </a:uFill>
            </a:endParaRPr>
          </a:p>
          <a:p>
            <a:pPr lvl="0">
              <a:defRPr sz="1800">
                <a:uFillTx/>
              </a:defRPr>
            </a:pPr>
            <a:endParaRPr sz="4400">
              <a:uFill>
                <a:solidFill/>
              </a:uFill>
            </a:endParaRPr>
          </a:p>
        </p:txBody>
      </p:sp>
    </p:spTree>
  </p:cSld>
  <p:clrMapOvr>
    <a:masterClrMapping/>
  </p:clrMapOvr>
  <p:transition spd="med" advClick="1"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700"/>
            </a:lvl1pPr>
          </a:lstStyle>
          <a:p>
            <a:pPr lvl="0">
              <a:defRPr sz="1800">
                <a:uFillTx/>
              </a:defRPr>
            </a:pPr>
            <a:r>
              <a:rPr sz="5700">
                <a:uFill>
                  <a:solidFill/>
                </a:uFill>
              </a:rPr>
              <a:t>Why Acceptance Test Automation?</a:t>
            </a:r>
          </a:p>
        </p:txBody>
      </p:sp>
      <p:sp>
        <p:nvSpPr>
          <p:cNvPr id="80" name="Shape 8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Implementing changes more efficiently</a:t>
            </a:r>
            <a:endParaRPr sz="4400">
              <a:uFill>
                <a:solidFill/>
              </a:uFill>
            </a:endParaRPr>
          </a:p>
          <a:p>
            <a:pPr lvl="0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Shortened feedback loop</a:t>
            </a:r>
            <a:endParaRPr sz="4400">
              <a:uFill>
                <a:solidFill/>
              </a:uFill>
            </a:endParaRPr>
          </a:p>
          <a:p>
            <a:pPr lvl="0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Higher product quality</a:t>
            </a:r>
            <a:endParaRPr sz="4400">
              <a:uFill>
                <a:solidFill/>
              </a:uFill>
            </a:endParaRPr>
          </a:p>
          <a:p>
            <a:pPr lvl="0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Less rework</a:t>
            </a:r>
            <a:endParaRPr sz="4400">
              <a:uFill>
                <a:solidFill/>
              </a:uFill>
            </a:endParaRPr>
          </a:p>
          <a:p>
            <a:pPr lvl="0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Better work alignment to priority</a:t>
            </a:r>
            <a:endParaRPr sz="4400">
              <a:uFill>
                <a:solidFill/>
              </a:uFill>
            </a:endParaRPr>
          </a:p>
          <a:p>
            <a:pPr lvl="0">
              <a:defRPr sz="1800">
                <a:uFillTx/>
              </a:defRPr>
            </a:pPr>
            <a:r>
              <a:rPr b="1" sz="4400">
                <a:uFill>
                  <a:solidFill/>
                </a:uFill>
              </a:rPr>
              <a:t>Helps make systems easier to modify</a:t>
            </a:r>
            <a:endParaRPr b="1" sz="4400">
              <a:uFill>
                <a:solidFill/>
              </a:uFill>
            </a:endParaRPr>
          </a:p>
          <a:p>
            <a:pPr lvl="0">
              <a:defRPr sz="1800">
                <a:uFillTx/>
              </a:defRPr>
            </a:pPr>
            <a:endParaRPr sz="4400">
              <a:uFill>
                <a:solidFill/>
              </a:uFill>
            </a:endParaRPr>
          </a:p>
        </p:txBody>
      </p:sp>
    </p:spTree>
  </p:cSld>
  <p:clrMapOvr>
    <a:masterClrMapping/>
  </p:clrMapOvr>
  <p:transition spd="fast" advClick="1"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Testing Pyramid - Full Monty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2600" y="127000"/>
            <a:ext cx="12014200" cy="9511242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Shape 83"/>
          <p:cNvSpPr/>
          <p:nvPr/>
        </p:nvSpPr>
        <p:spPr>
          <a:xfrm>
            <a:off x="5016500" y="3382218"/>
            <a:ext cx="2509193" cy="925910"/>
          </a:xfrm>
          <a:prstGeom prst="rect">
            <a:avLst/>
          </a:prstGeom>
          <a:ln w="63500">
            <a:solidFill>
              <a:srgbClr val="C82506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3" grpId="1"/>
    </p:bldLst>
  </p:timing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